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6"/>
  </p:notesMasterIdLst>
  <p:handoutMasterIdLst>
    <p:handoutMasterId r:id="rId17"/>
  </p:handoutMasterIdLst>
  <p:sldIdLst>
    <p:sldId id="2721" r:id="rId5"/>
    <p:sldId id="2722" r:id="rId6"/>
    <p:sldId id="2757" r:id="rId7"/>
    <p:sldId id="257" r:id="rId8"/>
    <p:sldId id="2753" r:id="rId9"/>
    <p:sldId id="2754" r:id="rId10"/>
    <p:sldId id="2758" r:id="rId11"/>
    <p:sldId id="2755" r:id="rId12"/>
    <p:sldId id="277" r:id="rId13"/>
    <p:sldId id="284" r:id="rId14"/>
    <p:sldId id="2742"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me A" id="{17011645-FBEF-474A-B961-E4C2C1F0E9D3}">
          <p14:sldIdLst>
            <p14:sldId id="2721"/>
            <p14:sldId id="2722"/>
            <p14:sldId id="2757"/>
            <p14:sldId id="257"/>
            <p14:sldId id="2753"/>
            <p14:sldId id="2754"/>
            <p14:sldId id="2758"/>
            <p14:sldId id="2755"/>
            <p14:sldId id="277"/>
            <p14:sldId id="284"/>
            <p14:sldId id="27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s, Monique M." initials="RMM" lastIdx="3" clrIdx="0">
    <p:extLst>
      <p:ext uri="{19B8F6BF-5375-455C-9EA6-DF929625EA0E}">
        <p15:presenceInfo xmlns:p15="http://schemas.microsoft.com/office/powerpoint/2012/main" userId="S-1-5-21-1786704334-1080620903-3496478664-132180" providerId="AD"/>
      </p:ext>
    </p:extLst>
  </p:cmAuthor>
  <p:cmAuthor id="2" name="Carlson, Christian A." initials="CCA" lastIdx="13" clrIdx="1">
    <p:extLst>
      <p:ext uri="{19B8F6BF-5375-455C-9EA6-DF929625EA0E}">
        <p15:presenceInfo xmlns:p15="http://schemas.microsoft.com/office/powerpoint/2012/main" userId="S-1-5-21-1786704334-1080620903-3496478664-149534" providerId="AD"/>
      </p:ext>
    </p:extLst>
  </p:cmAuthor>
  <p:cmAuthor id="3" name="Sansom, Paul" initials="SP" lastIdx="3" clrIdx="2">
    <p:extLst>
      <p:ext uri="{19B8F6BF-5375-455C-9EA6-DF929625EA0E}">
        <p15:presenceInfo xmlns:p15="http://schemas.microsoft.com/office/powerpoint/2012/main" userId="S-1-5-21-1786704334-1080620903-3496478664-125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3B9B25"/>
    <a:srgbClr val="40A828"/>
    <a:srgbClr val="4F194B"/>
    <a:srgbClr val="358B21"/>
    <a:srgbClr val="844206"/>
    <a:srgbClr val="8C4606"/>
    <a:srgbClr val="3A1237"/>
    <a:srgbClr val="974C07"/>
    <a:srgbClr val="9D4E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8" autoAdjust="0"/>
    <p:restoredTop sz="96357" autoAdjust="0"/>
  </p:normalViewPr>
  <p:slideViewPr>
    <p:cSldViewPr snapToGrid="0">
      <p:cViewPr varScale="1">
        <p:scale>
          <a:sx n="62" d="100"/>
          <a:sy n="62" d="100"/>
        </p:scale>
        <p:origin x="956"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3" d="100"/>
          <a:sy n="63" d="100"/>
        </p:scale>
        <p:origin x="22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8677D1-3B5E-40E5-A5B6-CB718CE46AA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95A68C3-E621-49A2-9F7B-65C102A6FAF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6F1DD6-EE87-4B82-B68E-13AA89D30B02}" type="datetimeFigureOut">
              <a:rPr lang="en-US" smtClean="0"/>
              <a:t>9/21/2022</a:t>
            </a:fld>
            <a:endParaRPr lang="en-US"/>
          </a:p>
        </p:txBody>
      </p:sp>
      <p:sp>
        <p:nvSpPr>
          <p:cNvPr id="4" name="Footer Placeholder 3">
            <a:extLst>
              <a:ext uri="{FF2B5EF4-FFF2-40B4-BE49-F238E27FC236}">
                <a16:creationId xmlns:a16="http://schemas.microsoft.com/office/drawing/2014/main" id="{587849A7-6D10-429E-8413-D352532C1BE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4CE0058-E037-4A13-85F4-424881FB82E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160D0FE-92CE-40B8-AFD6-A6717865468B}" type="slidenum">
              <a:rPr lang="en-US" smtClean="0"/>
              <a:t>‹#›</a:t>
            </a:fld>
            <a:endParaRPr lang="en-US"/>
          </a:p>
        </p:txBody>
      </p:sp>
    </p:spTree>
    <p:extLst>
      <p:ext uri="{BB962C8B-B14F-4D97-AF65-F5344CB8AC3E}">
        <p14:creationId xmlns:p14="http://schemas.microsoft.com/office/powerpoint/2010/main" val="744356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D852C7-713E-4928-A3C0-3A9AFF3CA0E7}" type="datetimeFigureOut">
              <a:rPr lang="en-US" smtClean="0"/>
              <a:t>9/21/2022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D3AF18-57C5-4136-A7C2-3E7998F25C12}" type="slidenum">
              <a:rPr lang="en-US" smtClean="0"/>
              <a:t>‹#›</a:t>
            </a:fld>
            <a:endParaRPr lang="en-US"/>
          </a:p>
        </p:txBody>
      </p:sp>
    </p:spTree>
    <p:extLst>
      <p:ext uri="{BB962C8B-B14F-4D97-AF65-F5344CB8AC3E}">
        <p14:creationId xmlns:p14="http://schemas.microsoft.com/office/powerpoint/2010/main" val="61631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we gong to talk about this morning? </a:t>
            </a:r>
          </a:p>
          <a:p>
            <a:endParaRPr lang="en-US" dirty="0"/>
          </a:p>
          <a:p>
            <a:endParaRPr lang="en-US" dirty="0"/>
          </a:p>
        </p:txBody>
      </p:sp>
      <p:sp>
        <p:nvSpPr>
          <p:cNvPr id="4" name="Slide Number Placeholder 3"/>
          <p:cNvSpPr>
            <a:spLocks noGrp="1"/>
          </p:cNvSpPr>
          <p:nvPr>
            <p:ph type="sldNum" sz="quarter" idx="5"/>
          </p:nvPr>
        </p:nvSpPr>
        <p:spPr/>
        <p:txBody>
          <a:bodyPr/>
          <a:lstStyle/>
          <a:p>
            <a:fld id="{74D3AF18-57C5-4136-A7C2-3E7998F25C12}" type="slidenum">
              <a:rPr lang="en-US" smtClean="0"/>
              <a:t>1</a:t>
            </a:fld>
            <a:endParaRPr lang="en-US"/>
          </a:p>
        </p:txBody>
      </p:sp>
    </p:spTree>
    <p:extLst>
      <p:ext uri="{BB962C8B-B14F-4D97-AF65-F5344CB8AC3E}">
        <p14:creationId xmlns:p14="http://schemas.microsoft.com/office/powerpoint/2010/main" val="359232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C68DC1-12FD-409F-9896-3020F01A11EA}" type="slidenum">
              <a:rPr lang="en-US" smtClean="0"/>
              <a:t>3</a:t>
            </a:fld>
            <a:endParaRPr lang="en-US" dirty="0"/>
          </a:p>
        </p:txBody>
      </p:sp>
    </p:spTree>
    <p:extLst>
      <p:ext uri="{BB962C8B-B14F-4D97-AF65-F5344CB8AC3E}">
        <p14:creationId xmlns:p14="http://schemas.microsoft.com/office/powerpoint/2010/main" val="367944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D0DD1B6E-7C55-47D2-96FD-4713D5E45D4A}"/>
              </a:ext>
            </a:extLst>
          </p:cNvPr>
          <p:cNvSpPr>
            <a:spLocks noGrp="1"/>
          </p:cNvSpPr>
          <p:nvPr>
            <p:ph type="body" idx="1"/>
          </p:nvPr>
        </p:nvSpPr>
        <p:spPr>
          <a:xfrm>
            <a:off x="-5312569" y="4341812"/>
            <a:ext cx="16764000" cy="8534400"/>
          </a:xfrm>
        </p:spPr>
        <p:txBody>
          <a:bodyPr/>
          <a:lstStyle/>
          <a:p>
            <a:endParaRPr lang="en-US" dirty="0"/>
          </a:p>
        </p:txBody>
      </p:sp>
    </p:spTree>
    <p:extLst>
      <p:ext uri="{BB962C8B-B14F-4D97-AF65-F5344CB8AC3E}">
        <p14:creationId xmlns:p14="http://schemas.microsoft.com/office/powerpoint/2010/main" val="187197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D0DD1B6E-7C55-47D2-96FD-4713D5E45D4A}"/>
              </a:ext>
            </a:extLst>
          </p:cNvPr>
          <p:cNvSpPr>
            <a:spLocks noGrp="1"/>
          </p:cNvSpPr>
          <p:nvPr>
            <p:ph type="body" idx="1"/>
          </p:nvPr>
        </p:nvSpPr>
        <p:spPr>
          <a:xfrm>
            <a:off x="-5312569" y="4341812"/>
            <a:ext cx="16764000" cy="8534400"/>
          </a:xfrm>
        </p:spPr>
        <p:txBody>
          <a:bodyPr/>
          <a:lstStyle/>
          <a:p>
            <a:endParaRPr lang="en-US" dirty="0"/>
          </a:p>
        </p:txBody>
      </p:sp>
    </p:spTree>
    <p:extLst>
      <p:ext uri="{BB962C8B-B14F-4D97-AF65-F5344CB8AC3E}">
        <p14:creationId xmlns:p14="http://schemas.microsoft.com/office/powerpoint/2010/main" val="288865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EAE6-6722-44F7-ADCE-7609A71B46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78BB5-C1C2-4EC6-8998-A2262BF50B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A69FEAF-8DE4-4CB9-B2A2-5C2D81BFC1AD}"/>
              </a:ext>
            </a:extLst>
          </p:cNvPr>
          <p:cNvSpPr>
            <a:spLocks noGrp="1"/>
          </p:cNvSpPr>
          <p:nvPr>
            <p:ph type="sldNum" sz="quarter" idx="12"/>
          </p:nvPr>
        </p:nvSpPr>
        <p:spPr>
          <a:xfrm>
            <a:off x="9468057" y="6336686"/>
            <a:ext cx="2468301" cy="365125"/>
          </a:xfrm>
        </p:spPr>
        <p:txBody>
          <a:bodyPr/>
          <a:lstStyle/>
          <a:p>
            <a:fld id="{007B235C-EC8B-442B-8E6D-8C172C220641}" type="slidenum">
              <a:rPr lang="en-US" smtClean="0"/>
              <a:t>‹#›</a:t>
            </a:fld>
            <a:endParaRPr lang="en-US"/>
          </a:p>
        </p:txBody>
      </p:sp>
    </p:spTree>
    <p:extLst>
      <p:ext uri="{BB962C8B-B14F-4D97-AF65-F5344CB8AC3E}">
        <p14:creationId xmlns:p14="http://schemas.microsoft.com/office/powerpoint/2010/main" val="758579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0942-38F8-40A9-B949-8E29A653C7D9}"/>
              </a:ext>
            </a:extLst>
          </p:cNvPr>
          <p:cNvSpPr>
            <a:spLocks noGrp="1"/>
          </p:cNvSpPr>
          <p:nvPr>
            <p:ph type="title"/>
          </p:nvPr>
        </p:nvSpPr>
        <p:spPr>
          <a:xfrm>
            <a:off x="839788" y="639096"/>
            <a:ext cx="3932237" cy="141830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1AD1ED-9E88-4CBC-92C9-CB1B6807DA19}"/>
              </a:ext>
            </a:extLst>
          </p:cNvPr>
          <p:cNvSpPr>
            <a:spLocks noGrp="1"/>
          </p:cNvSpPr>
          <p:nvPr>
            <p:ph idx="1"/>
          </p:nvPr>
        </p:nvSpPr>
        <p:spPr>
          <a:xfrm>
            <a:off x="5183187" y="1327355"/>
            <a:ext cx="6595857" cy="45336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A45CCC3-0E3D-48C2-B71C-B1ED22E622CB}"/>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9" name="Rectangle 8">
            <a:extLst>
              <a:ext uri="{FF2B5EF4-FFF2-40B4-BE49-F238E27FC236}">
                <a16:creationId xmlns:a16="http://schemas.microsoft.com/office/drawing/2014/main" id="{26A4D5D1-74BE-4515-BF8F-E5707D544947}"/>
              </a:ext>
            </a:extLst>
          </p:cNvPr>
          <p:cNvSpPr/>
          <p:nvPr userDrawn="1"/>
        </p:nvSpPr>
        <p:spPr>
          <a:xfrm>
            <a:off x="0" y="6776720"/>
            <a:ext cx="12192000" cy="9144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A91D4B5-9E40-44D5-83C8-BEF466EBB874}"/>
              </a:ext>
            </a:extLst>
          </p:cNvPr>
          <p:cNvSpPr>
            <a:spLocks noGrp="1"/>
          </p:cNvSpPr>
          <p:nvPr>
            <p:ph type="body" sz="half" idx="2"/>
          </p:nvPr>
        </p:nvSpPr>
        <p:spPr>
          <a:xfrm>
            <a:off x="839788" y="2148840"/>
            <a:ext cx="3932237" cy="37122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063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79B7-0703-4FC5-B2F0-6C8C51498BE6}"/>
              </a:ext>
            </a:extLst>
          </p:cNvPr>
          <p:cNvSpPr>
            <a:spLocks noGrp="1"/>
          </p:cNvSpPr>
          <p:nvPr>
            <p:ph type="title"/>
          </p:nvPr>
        </p:nvSpPr>
        <p:spPr>
          <a:xfrm>
            <a:off x="839788" y="737418"/>
            <a:ext cx="3932237" cy="131998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F45B19-B1CE-4773-97A7-B06881F7576F}"/>
              </a:ext>
            </a:extLst>
          </p:cNvPr>
          <p:cNvSpPr>
            <a:spLocks noGrp="1"/>
          </p:cNvSpPr>
          <p:nvPr>
            <p:ph type="pic" idx="1"/>
          </p:nvPr>
        </p:nvSpPr>
        <p:spPr>
          <a:xfrm>
            <a:off x="5183187" y="1199536"/>
            <a:ext cx="6595857" cy="45523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0D13E311-685A-4A9B-B78F-E90273334832}"/>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8" name="Rectangle 7">
            <a:extLst>
              <a:ext uri="{FF2B5EF4-FFF2-40B4-BE49-F238E27FC236}">
                <a16:creationId xmlns:a16="http://schemas.microsoft.com/office/drawing/2014/main" id="{6263CB77-436C-473E-B8B3-6D4010A859BD}"/>
              </a:ext>
            </a:extLst>
          </p:cNvPr>
          <p:cNvSpPr/>
          <p:nvPr userDrawn="1"/>
        </p:nvSpPr>
        <p:spPr>
          <a:xfrm>
            <a:off x="0" y="6776720"/>
            <a:ext cx="12192000" cy="9144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1F7F7B26-578B-494A-A6D8-CACFAA198C1F}"/>
              </a:ext>
            </a:extLst>
          </p:cNvPr>
          <p:cNvSpPr>
            <a:spLocks noGrp="1"/>
          </p:cNvSpPr>
          <p:nvPr>
            <p:ph type="body" sz="half" idx="2"/>
          </p:nvPr>
        </p:nvSpPr>
        <p:spPr>
          <a:xfrm>
            <a:off x="839788" y="2148840"/>
            <a:ext cx="3932237" cy="37122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3090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273281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0ADD-7B35-4C6B-A344-AF6A97C68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2B7924-E94C-42EE-B6FA-8BB671E5E69B}"/>
              </a:ext>
            </a:extLst>
          </p:cNvPr>
          <p:cNvSpPr>
            <a:spLocks noGrp="1"/>
          </p:cNvSpPr>
          <p:nvPr>
            <p:ph sz="half" idx="1"/>
          </p:nvPr>
        </p:nvSpPr>
        <p:spPr>
          <a:xfrm>
            <a:off x="336754" y="1509600"/>
            <a:ext cx="538070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E897C4-8E8B-4FB4-9587-198712484FA9}"/>
              </a:ext>
            </a:extLst>
          </p:cNvPr>
          <p:cNvSpPr>
            <a:spLocks noGrp="1"/>
          </p:cNvSpPr>
          <p:nvPr>
            <p:ph sz="half" idx="2"/>
          </p:nvPr>
        </p:nvSpPr>
        <p:spPr>
          <a:xfrm>
            <a:off x="6275439" y="1509600"/>
            <a:ext cx="53807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82003C2-589C-4253-869E-333162BF3BF7}"/>
              </a:ext>
            </a:extLst>
          </p:cNvPr>
          <p:cNvSpPr>
            <a:spLocks noGrp="1"/>
          </p:cNvSpPr>
          <p:nvPr>
            <p:ph type="sldNum" sz="quarter" idx="12"/>
          </p:nvPr>
        </p:nvSpPr>
        <p:spPr/>
        <p:txBody>
          <a:bodyPr/>
          <a:lstStyle/>
          <a:p>
            <a:fld id="{007B235C-EC8B-442B-8E6D-8C172C220641}" type="slidenum">
              <a:rPr lang="en-US" smtClean="0"/>
              <a:t>‹#›</a:t>
            </a:fld>
            <a:endParaRPr lang="en-US"/>
          </a:p>
        </p:txBody>
      </p:sp>
    </p:spTree>
    <p:extLst>
      <p:ext uri="{BB962C8B-B14F-4D97-AF65-F5344CB8AC3E}">
        <p14:creationId xmlns:p14="http://schemas.microsoft.com/office/powerpoint/2010/main" val="3203386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73E4-33A8-49E5-88BC-6AC365DDCFAE}"/>
              </a:ext>
            </a:extLst>
          </p:cNvPr>
          <p:cNvSpPr>
            <a:spLocks noGrp="1"/>
          </p:cNvSpPr>
          <p:nvPr>
            <p:ph type="title"/>
          </p:nvPr>
        </p:nvSpPr>
        <p:spPr>
          <a:xfrm>
            <a:off x="342900" y="114300"/>
            <a:ext cx="8653616" cy="88746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697F8EC-10F3-4351-98A6-97CFA7694B82}"/>
              </a:ext>
            </a:extLst>
          </p:cNvPr>
          <p:cNvSpPr>
            <a:spLocks noGrp="1"/>
          </p:cNvSpPr>
          <p:nvPr>
            <p:ph type="body" idx="1"/>
          </p:nvPr>
        </p:nvSpPr>
        <p:spPr>
          <a:xfrm>
            <a:off x="721804" y="1494355"/>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E92C3D2D-6F73-480C-9F73-C7ADA007EAB1}"/>
              </a:ext>
            </a:extLst>
          </p:cNvPr>
          <p:cNvSpPr>
            <a:spLocks noGrp="1"/>
          </p:cNvSpPr>
          <p:nvPr>
            <p:ph type="body" sz="quarter" idx="3"/>
          </p:nvPr>
        </p:nvSpPr>
        <p:spPr>
          <a:xfrm>
            <a:off x="6312411" y="14943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Slide Number Placeholder 8">
            <a:extLst>
              <a:ext uri="{FF2B5EF4-FFF2-40B4-BE49-F238E27FC236}">
                <a16:creationId xmlns:a16="http://schemas.microsoft.com/office/drawing/2014/main" id="{735DA06D-D48B-4C93-A777-F5CE8EA25F52}"/>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10" name="Content Placeholder 3">
            <a:extLst>
              <a:ext uri="{FF2B5EF4-FFF2-40B4-BE49-F238E27FC236}">
                <a16:creationId xmlns:a16="http://schemas.microsoft.com/office/drawing/2014/main" id="{B3899162-69A0-4188-AB92-A57720EA4503}"/>
              </a:ext>
            </a:extLst>
          </p:cNvPr>
          <p:cNvSpPr>
            <a:spLocks noGrp="1"/>
          </p:cNvSpPr>
          <p:nvPr>
            <p:ph sz="half" idx="2"/>
          </p:nvPr>
        </p:nvSpPr>
        <p:spPr>
          <a:xfrm>
            <a:off x="721804" y="2531627"/>
            <a:ext cx="5157787" cy="3351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a:extLst>
              <a:ext uri="{FF2B5EF4-FFF2-40B4-BE49-F238E27FC236}">
                <a16:creationId xmlns:a16="http://schemas.microsoft.com/office/drawing/2014/main" id="{B59ABBDC-0140-4092-8ED9-3C46603FB11F}"/>
              </a:ext>
            </a:extLst>
          </p:cNvPr>
          <p:cNvSpPr>
            <a:spLocks noGrp="1"/>
          </p:cNvSpPr>
          <p:nvPr>
            <p:ph sz="quarter" idx="4"/>
          </p:nvPr>
        </p:nvSpPr>
        <p:spPr>
          <a:xfrm>
            <a:off x="6312512" y="2531627"/>
            <a:ext cx="5183188" cy="3351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068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A271-930C-4A4D-A110-BA11ED241A0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27C2180-4B93-4F45-9238-CB9A330AB211}"/>
              </a:ext>
            </a:extLst>
          </p:cNvPr>
          <p:cNvSpPr>
            <a:spLocks noGrp="1"/>
          </p:cNvSpPr>
          <p:nvPr>
            <p:ph type="sldNum" sz="quarter" idx="12"/>
          </p:nvPr>
        </p:nvSpPr>
        <p:spPr/>
        <p:txBody>
          <a:bodyPr/>
          <a:lstStyle/>
          <a:p>
            <a:fld id="{007B235C-EC8B-442B-8E6D-8C172C220641}" type="slidenum">
              <a:rPr lang="en-US" smtClean="0"/>
              <a:t>‹#›</a:t>
            </a:fld>
            <a:endParaRPr lang="en-US"/>
          </a:p>
        </p:txBody>
      </p:sp>
    </p:spTree>
    <p:extLst>
      <p:ext uri="{BB962C8B-B14F-4D97-AF65-F5344CB8AC3E}">
        <p14:creationId xmlns:p14="http://schemas.microsoft.com/office/powerpoint/2010/main" val="2918709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69B775-B036-4506-A920-EE2EDDE1B0EA}"/>
              </a:ext>
            </a:extLst>
          </p:cNvPr>
          <p:cNvSpPr>
            <a:spLocks noGrp="1"/>
          </p:cNvSpPr>
          <p:nvPr>
            <p:ph type="sldNum" sz="quarter" idx="12"/>
          </p:nvPr>
        </p:nvSpPr>
        <p:spPr/>
        <p:txBody>
          <a:bodyPr/>
          <a:lstStyle/>
          <a:p>
            <a:fld id="{007B235C-EC8B-442B-8E6D-8C172C220641}" type="slidenum">
              <a:rPr lang="en-US" smtClean="0"/>
              <a:t>‹#›</a:t>
            </a:fld>
            <a:endParaRPr lang="en-US"/>
          </a:p>
        </p:txBody>
      </p:sp>
    </p:spTree>
    <p:extLst>
      <p:ext uri="{BB962C8B-B14F-4D97-AF65-F5344CB8AC3E}">
        <p14:creationId xmlns:p14="http://schemas.microsoft.com/office/powerpoint/2010/main" val="1712044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no-head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69B775-B036-4506-A920-EE2EDDE1B0EA}"/>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5" name="Slide Number Placeholder 5">
            <a:extLst>
              <a:ext uri="{FF2B5EF4-FFF2-40B4-BE49-F238E27FC236}">
                <a16:creationId xmlns:a16="http://schemas.microsoft.com/office/drawing/2014/main" id="{6FF16DFB-0C36-4C12-8D3D-0C4F1AF29EC7}"/>
              </a:ext>
            </a:extLst>
          </p:cNvPr>
          <p:cNvSpPr txBox="1">
            <a:spLocks/>
          </p:cNvSpPr>
          <p:nvPr userDrawn="1"/>
        </p:nvSpPr>
        <p:spPr>
          <a:xfrm>
            <a:off x="9468057" y="6336686"/>
            <a:ext cx="24683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B235C-EC8B-442B-8E6D-8C172C220641}" type="slidenum">
              <a:rPr lang="en-US" smtClean="0"/>
              <a:pPr/>
              <a:t>‹#›</a:t>
            </a:fld>
            <a:endParaRPr lang="en-US" dirty="0"/>
          </a:p>
        </p:txBody>
      </p:sp>
      <p:sp>
        <p:nvSpPr>
          <p:cNvPr id="6" name="Rectangle 5">
            <a:extLst>
              <a:ext uri="{FF2B5EF4-FFF2-40B4-BE49-F238E27FC236}">
                <a16:creationId xmlns:a16="http://schemas.microsoft.com/office/drawing/2014/main" id="{531B669E-0344-47F0-A8B0-E9ED1B296134}"/>
              </a:ext>
            </a:extLst>
          </p:cNvPr>
          <p:cNvSpPr/>
          <p:nvPr userDrawn="1"/>
        </p:nvSpPr>
        <p:spPr>
          <a:xfrm>
            <a:off x="0" y="6776720"/>
            <a:ext cx="12192000" cy="9144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773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0942-38F8-40A9-B949-8E29A653C7D9}"/>
              </a:ext>
            </a:extLst>
          </p:cNvPr>
          <p:cNvSpPr>
            <a:spLocks noGrp="1"/>
          </p:cNvSpPr>
          <p:nvPr>
            <p:ph type="title"/>
          </p:nvPr>
        </p:nvSpPr>
        <p:spPr>
          <a:xfrm>
            <a:off x="839788" y="639096"/>
            <a:ext cx="3932237" cy="141830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1AD1ED-9E88-4CBC-92C9-CB1B6807DA19}"/>
              </a:ext>
            </a:extLst>
          </p:cNvPr>
          <p:cNvSpPr>
            <a:spLocks noGrp="1"/>
          </p:cNvSpPr>
          <p:nvPr>
            <p:ph idx="1"/>
          </p:nvPr>
        </p:nvSpPr>
        <p:spPr>
          <a:xfrm>
            <a:off x="5183187" y="1327355"/>
            <a:ext cx="6595857" cy="45336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A45CCC3-0E3D-48C2-B71C-B1ED22E622CB}"/>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9" name="Rectangle 8">
            <a:extLst>
              <a:ext uri="{FF2B5EF4-FFF2-40B4-BE49-F238E27FC236}">
                <a16:creationId xmlns:a16="http://schemas.microsoft.com/office/drawing/2014/main" id="{26A4D5D1-74BE-4515-BF8F-E5707D544947}"/>
              </a:ext>
            </a:extLst>
          </p:cNvPr>
          <p:cNvSpPr/>
          <p:nvPr userDrawn="1"/>
        </p:nvSpPr>
        <p:spPr>
          <a:xfrm>
            <a:off x="0" y="6776720"/>
            <a:ext cx="12192000" cy="9144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A291A4C-FF46-4CD6-BE13-0A604C90D8D1}"/>
              </a:ext>
            </a:extLst>
          </p:cNvPr>
          <p:cNvSpPr>
            <a:spLocks noGrp="1"/>
          </p:cNvSpPr>
          <p:nvPr>
            <p:ph type="body" sz="half" idx="2"/>
          </p:nvPr>
        </p:nvSpPr>
        <p:spPr>
          <a:xfrm>
            <a:off x="839788" y="2148840"/>
            <a:ext cx="3932237" cy="37122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47109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79B7-0703-4FC5-B2F0-6C8C51498BE6}"/>
              </a:ext>
            </a:extLst>
          </p:cNvPr>
          <p:cNvSpPr>
            <a:spLocks noGrp="1"/>
          </p:cNvSpPr>
          <p:nvPr>
            <p:ph type="title"/>
          </p:nvPr>
        </p:nvSpPr>
        <p:spPr>
          <a:xfrm>
            <a:off x="839788" y="737418"/>
            <a:ext cx="3932237" cy="131998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F45B19-B1CE-4773-97A7-B06881F7576F}"/>
              </a:ext>
            </a:extLst>
          </p:cNvPr>
          <p:cNvSpPr>
            <a:spLocks noGrp="1"/>
          </p:cNvSpPr>
          <p:nvPr>
            <p:ph type="pic" idx="1"/>
          </p:nvPr>
        </p:nvSpPr>
        <p:spPr>
          <a:xfrm>
            <a:off x="5183187" y="1199536"/>
            <a:ext cx="6595857" cy="45523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0D13E311-685A-4A9B-B78F-E90273334832}"/>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8" name="Rectangle 7">
            <a:extLst>
              <a:ext uri="{FF2B5EF4-FFF2-40B4-BE49-F238E27FC236}">
                <a16:creationId xmlns:a16="http://schemas.microsoft.com/office/drawing/2014/main" id="{6263CB77-436C-473E-B8B3-6D4010A859BD}"/>
              </a:ext>
            </a:extLst>
          </p:cNvPr>
          <p:cNvSpPr/>
          <p:nvPr userDrawn="1"/>
        </p:nvSpPr>
        <p:spPr>
          <a:xfrm>
            <a:off x="0" y="6776720"/>
            <a:ext cx="12192000" cy="9144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6B64087D-306E-48C1-8734-AEEE30BA208F}"/>
              </a:ext>
            </a:extLst>
          </p:cNvPr>
          <p:cNvSpPr>
            <a:spLocks noGrp="1"/>
          </p:cNvSpPr>
          <p:nvPr>
            <p:ph type="body" sz="half" idx="2"/>
          </p:nvPr>
        </p:nvSpPr>
        <p:spPr>
          <a:xfrm>
            <a:off x="839788" y="2148840"/>
            <a:ext cx="3932237" cy="37122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8949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73E4-33A8-49E5-88BC-6AC365DDCFAE}"/>
              </a:ext>
            </a:extLst>
          </p:cNvPr>
          <p:cNvSpPr>
            <a:spLocks noGrp="1"/>
          </p:cNvSpPr>
          <p:nvPr>
            <p:ph type="title"/>
          </p:nvPr>
        </p:nvSpPr>
        <p:spPr>
          <a:xfrm>
            <a:off x="342900" y="114300"/>
            <a:ext cx="8653616" cy="88746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697F8EC-10F3-4351-98A6-97CFA7694B82}"/>
              </a:ext>
            </a:extLst>
          </p:cNvPr>
          <p:cNvSpPr>
            <a:spLocks noGrp="1"/>
          </p:cNvSpPr>
          <p:nvPr>
            <p:ph type="body" idx="1"/>
          </p:nvPr>
        </p:nvSpPr>
        <p:spPr>
          <a:xfrm>
            <a:off x="721804" y="1494355"/>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E92C3D2D-6F73-480C-9F73-C7ADA007EAB1}"/>
              </a:ext>
            </a:extLst>
          </p:cNvPr>
          <p:cNvSpPr>
            <a:spLocks noGrp="1"/>
          </p:cNvSpPr>
          <p:nvPr>
            <p:ph type="body" sz="quarter" idx="3"/>
          </p:nvPr>
        </p:nvSpPr>
        <p:spPr>
          <a:xfrm>
            <a:off x="6312411" y="14943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Slide Number Placeholder 8">
            <a:extLst>
              <a:ext uri="{FF2B5EF4-FFF2-40B4-BE49-F238E27FC236}">
                <a16:creationId xmlns:a16="http://schemas.microsoft.com/office/drawing/2014/main" id="{735DA06D-D48B-4C93-A777-F5CE8EA25F52}"/>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10" name="Content Placeholder 3">
            <a:extLst>
              <a:ext uri="{FF2B5EF4-FFF2-40B4-BE49-F238E27FC236}">
                <a16:creationId xmlns:a16="http://schemas.microsoft.com/office/drawing/2014/main" id="{252DC89A-67FD-4517-861B-852A7C72A91A}"/>
              </a:ext>
            </a:extLst>
          </p:cNvPr>
          <p:cNvSpPr>
            <a:spLocks noGrp="1"/>
          </p:cNvSpPr>
          <p:nvPr>
            <p:ph sz="half" idx="2"/>
          </p:nvPr>
        </p:nvSpPr>
        <p:spPr>
          <a:xfrm>
            <a:off x="721804" y="2531627"/>
            <a:ext cx="5157787" cy="3351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a:extLst>
              <a:ext uri="{FF2B5EF4-FFF2-40B4-BE49-F238E27FC236}">
                <a16:creationId xmlns:a16="http://schemas.microsoft.com/office/drawing/2014/main" id="{4821B80E-8705-4BF6-A05D-06197C20DD33}"/>
              </a:ext>
            </a:extLst>
          </p:cNvPr>
          <p:cNvSpPr>
            <a:spLocks noGrp="1"/>
          </p:cNvSpPr>
          <p:nvPr>
            <p:ph sz="quarter" idx="4"/>
          </p:nvPr>
        </p:nvSpPr>
        <p:spPr>
          <a:xfrm>
            <a:off x="6312512" y="2531627"/>
            <a:ext cx="5183188" cy="3351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811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95302-8527-4E5A-BBB5-D87E0062CFC6}"/>
              </a:ext>
            </a:extLst>
          </p:cNvPr>
          <p:cNvSpPr>
            <a:spLocks noGrp="1"/>
          </p:cNvSpPr>
          <p:nvPr>
            <p:ph type="title"/>
          </p:nvPr>
        </p:nvSpPr>
        <p:spPr>
          <a:xfrm>
            <a:off x="336755" y="116861"/>
            <a:ext cx="8728588" cy="864348"/>
          </a:xfrm>
          <a:prstGeom prst="rect">
            <a:avLst/>
          </a:prstGeom>
        </p:spPr>
        <p:txBody>
          <a:bodyPr vert="horz" lIns="91440" tIns="45720" rIns="91440" bIns="45720" rtlCol="0" anchor="b">
            <a:normAutofit/>
          </a:bodyPr>
          <a:lstStyle/>
          <a:p>
            <a:r>
              <a:rPr lang="en-US" dirty="0"/>
              <a:t>Click to edit Master title styles</a:t>
            </a:r>
          </a:p>
        </p:txBody>
      </p:sp>
      <p:sp>
        <p:nvSpPr>
          <p:cNvPr id="3" name="Text Placeholder 2">
            <a:extLst>
              <a:ext uri="{FF2B5EF4-FFF2-40B4-BE49-F238E27FC236}">
                <a16:creationId xmlns:a16="http://schemas.microsoft.com/office/drawing/2014/main" id="{C7CFB30A-F4C9-4315-9B33-8DEA09ABF843}"/>
              </a:ext>
            </a:extLst>
          </p:cNvPr>
          <p:cNvSpPr>
            <a:spLocks noGrp="1"/>
          </p:cNvSpPr>
          <p:nvPr>
            <p:ph type="body" idx="1"/>
          </p:nvPr>
        </p:nvSpPr>
        <p:spPr>
          <a:xfrm>
            <a:off x="336754" y="1415725"/>
            <a:ext cx="1151234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294F8D-B2B7-47DD-A127-DCB201F6F8BD}"/>
              </a:ext>
            </a:extLst>
          </p:cNvPr>
          <p:cNvSpPr>
            <a:spLocks noGrp="1"/>
          </p:cNvSpPr>
          <p:nvPr>
            <p:ph type="sldNum" sz="quarter" idx="4"/>
          </p:nvPr>
        </p:nvSpPr>
        <p:spPr>
          <a:xfrm>
            <a:off x="9468057" y="6336686"/>
            <a:ext cx="2468301" cy="365125"/>
          </a:xfrm>
          <a:prstGeom prst="rect">
            <a:avLst/>
          </a:prstGeom>
        </p:spPr>
        <p:txBody>
          <a:bodyPr vert="horz" lIns="91440" tIns="45720" rIns="91440" bIns="45720" rtlCol="0" anchor="ctr"/>
          <a:lstStyle>
            <a:lvl1pPr algn="r">
              <a:defRPr sz="1200">
                <a:solidFill>
                  <a:schemeClr val="bg2"/>
                </a:solidFill>
              </a:defRPr>
            </a:lvl1pPr>
          </a:lstStyle>
          <a:p>
            <a:fld id="{007B235C-EC8B-442B-8E6D-8C172C220641}" type="slidenum">
              <a:rPr lang="en-US" smtClean="0"/>
              <a:pPr/>
              <a:t>‹#›</a:t>
            </a:fld>
            <a:endParaRPr lang="en-US" dirty="0"/>
          </a:p>
        </p:txBody>
      </p:sp>
      <p:sp>
        <p:nvSpPr>
          <p:cNvPr id="7" name="Rectangle 6">
            <a:extLst>
              <a:ext uri="{FF2B5EF4-FFF2-40B4-BE49-F238E27FC236}">
                <a16:creationId xmlns:a16="http://schemas.microsoft.com/office/drawing/2014/main" id="{7343A976-08FB-44FD-A28F-5359AE4A386B}"/>
              </a:ext>
            </a:extLst>
          </p:cNvPr>
          <p:cNvSpPr/>
          <p:nvPr userDrawn="1"/>
        </p:nvSpPr>
        <p:spPr>
          <a:xfrm>
            <a:off x="-1524" y="1132862"/>
            <a:ext cx="1219200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8" name="Rectangle 7">
            <a:extLst>
              <a:ext uri="{FF2B5EF4-FFF2-40B4-BE49-F238E27FC236}">
                <a16:creationId xmlns:a16="http://schemas.microsoft.com/office/drawing/2014/main" id="{FD1CFD2E-A039-442D-AECF-63007B67F50C}"/>
              </a:ext>
            </a:extLst>
          </p:cNvPr>
          <p:cNvSpPr/>
          <p:nvPr userDrawn="1"/>
        </p:nvSpPr>
        <p:spPr>
          <a:xfrm>
            <a:off x="0" y="6776720"/>
            <a:ext cx="12192000" cy="9144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42461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727" r:id="rId6"/>
    <p:sldLayoutId id="2147483667" r:id="rId7"/>
    <p:sldLayoutId id="2147483668" r:id="rId8"/>
    <p:sldLayoutId id="2147483653" r:id="rId9"/>
    <p:sldLayoutId id="2147483656" r:id="rId10"/>
    <p:sldLayoutId id="2147483657" r:id="rId11"/>
    <p:sldLayoutId id="2147483728" r:id="rId1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lang="en-US" sz="3200" kern="1200" dirty="0" smtClean="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2"/>
          </a:solidFill>
          <a:latin typeface="+mn-lt"/>
          <a:ea typeface="+mn-ea"/>
          <a:cs typeface="+mn-cs"/>
        </a:defRPr>
      </a:lvl1pPr>
      <a:lvl2pPr marL="461963" indent="-236538" algn="l" defTabSz="914400" rtl="0" eaLnBrk="1" latinLnBrk="0" hangingPunct="1">
        <a:lnSpc>
          <a:spcPct val="90000"/>
        </a:lnSpc>
        <a:spcBef>
          <a:spcPts val="500"/>
        </a:spcBef>
        <a:buFont typeface="Wingdings" panose="05000000000000000000" pitchFamily="2" charset="2"/>
        <a:buChar char="§"/>
        <a:defRPr sz="2000" kern="1200">
          <a:solidFill>
            <a:schemeClr val="tx2"/>
          </a:solidFill>
          <a:latin typeface="+mn-lt"/>
          <a:ea typeface="+mn-ea"/>
          <a:cs typeface="+mn-cs"/>
        </a:defRPr>
      </a:lvl2pPr>
      <a:lvl3pPr marL="688975" indent="-227013" algn="l" defTabSz="914400" rtl="0" eaLnBrk="1" latinLnBrk="0" hangingPunct="1">
        <a:lnSpc>
          <a:spcPct val="90000"/>
        </a:lnSpc>
        <a:spcBef>
          <a:spcPts val="500"/>
        </a:spcBef>
        <a:buFont typeface="Wingdings" panose="05000000000000000000" pitchFamily="2" charset="2"/>
        <a:buChar char="§"/>
        <a:defRPr sz="1800" kern="1200">
          <a:solidFill>
            <a:schemeClr val="tx2"/>
          </a:solidFill>
          <a:latin typeface="+mn-lt"/>
          <a:ea typeface="+mn-ea"/>
          <a:cs typeface="+mn-cs"/>
        </a:defRPr>
      </a:lvl3pPr>
      <a:lvl4pPr marL="914400" indent="-225425" algn="l" defTabSz="914400" rtl="0" eaLnBrk="1" latinLnBrk="0" hangingPunct="1">
        <a:lnSpc>
          <a:spcPct val="90000"/>
        </a:lnSpc>
        <a:spcBef>
          <a:spcPts val="500"/>
        </a:spcBef>
        <a:buFont typeface="Wingdings" panose="05000000000000000000" pitchFamily="2" charset="2"/>
        <a:buChar char="§"/>
        <a:defRPr sz="1600" kern="1200">
          <a:solidFill>
            <a:schemeClr val="tx2"/>
          </a:solidFill>
          <a:latin typeface="+mn-lt"/>
          <a:ea typeface="+mn-ea"/>
          <a:cs typeface="+mn-cs"/>
        </a:defRPr>
      </a:lvl4pPr>
      <a:lvl5pPr marL="1139825" indent="-225425" algn="l" defTabSz="914400" rtl="0" eaLnBrk="1" latinLnBrk="0" hangingPunct="1">
        <a:lnSpc>
          <a:spcPct val="90000"/>
        </a:lnSpc>
        <a:spcBef>
          <a:spcPts val="500"/>
        </a:spcBef>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p15:clr>
            <a:srgbClr val="F26B43"/>
          </p15:clr>
        </p15:guide>
        <p15:guide id="2" pos="72">
          <p15:clr>
            <a:srgbClr val="F26B43"/>
          </p15:clr>
        </p15:guide>
        <p15:guide id="3" pos="7608">
          <p15:clr>
            <a:srgbClr val="F26B43"/>
          </p15:clr>
        </p15:guide>
        <p15:guide id="4" orient="horz" pos="4248">
          <p15:clr>
            <a:srgbClr val="F26B43"/>
          </p15:clr>
        </p15:guide>
        <p15:guide id="5" pos="3840">
          <p15:clr>
            <a:srgbClr val="F26B43"/>
          </p15:clr>
        </p15:guide>
        <p15:guide id="6" pos="216">
          <p15:clr>
            <a:srgbClr val="F26B43"/>
          </p15:clr>
        </p15:guide>
        <p15:guide id="7" orient="horz" pos="624">
          <p15:clr>
            <a:srgbClr val="F26B43"/>
          </p15:clr>
        </p15:guide>
        <p15:guide id="8" pos="7464">
          <p15:clr>
            <a:srgbClr val="F26B43"/>
          </p15:clr>
        </p15:guide>
        <p15:guide id="9" pos="7416">
          <p15:clr>
            <a:srgbClr val="F26B43"/>
          </p15:clr>
        </p15:guide>
        <p15:guide id="10" pos="60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8AB89-D5EE-494F-A6D4-CBAE3E834DE9}"/>
              </a:ext>
            </a:extLst>
          </p:cNvPr>
          <p:cNvSpPr>
            <a:spLocks noGrp="1"/>
          </p:cNvSpPr>
          <p:nvPr>
            <p:ph sz="half" idx="1"/>
          </p:nvPr>
        </p:nvSpPr>
        <p:spPr>
          <a:xfrm>
            <a:off x="5180285" y="4743450"/>
            <a:ext cx="6586915" cy="1822450"/>
          </a:xfrm>
        </p:spPr>
        <p:txBody>
          <a:bodyPr vert="horz" lIns="91440" tIns="45720" rIns="91440" bIns="45720" rtlCol="0" anchor="ctr">
            <a:normAutofit/>
          </a:bodyPr>
          <a:lstStyle/>
          <a:p>
            <a:pPr>
              <a:buFont typeface="Arial" panose="020B0604020202020204" pitchFamily="34" charset="0"/>
              <a:buChar char="•"/>
            </a:pPr>
            <a:r>
              <a:rPr lang="en-US" sz="3600" b="1" dirty="0">
                <a:solidFill>
                  <a:schemeClr val="accent1">
                    <a:lumMod val="75000"/>
                  </a:schemeClr>
                </a:solidFill>
              </a:rPr>
              <a:t>Section 113 and 114 of Pipes Act 2020</a:t>
            </a:r>
          </a:p>
        </p:txBody>
      </p:sp>
      <p:sp>
        <p:nvSpPr>
          <p:cNvPr id="5" name="Slide Number Placeholder 4">
            <a:extLst>
              <a:ext uri="{FF2B5EF4-FFF2-40B4-BE49-F238E27FC236}">
                <a16:creationId xmlns:a16="http://schemas.microsoft.com/office/drawing/2014/main" id="{A69B4AA9-E1FB-49A8-9A71-BA0F7BBC19B2}"/>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007B235C-EC8B-442B-8E6D-8C172C220641}" type="slidenum">
              <a:rPr lang="en-US" smtClean="0">
                <a:solidFill>
                  <a:prstClr val="black">
                    <a:tint val="75000"/>
                  </a:prstClr>
                </a:solidFill>
                <a:latin typeface="Calibri" panose="020F0502020204030204"/>
              </a:rPr>
              <a:pPr>
                <a:spcAft>
                  <a:spcPts val="600"/>
                </a:spcAft>
                <a:defRPr/>
              </a:pPr>
              <a:t>1</a:t>
            </a:fld>
            <a:endParaRPr lang="en-US">
              <a:solidFill>
                <a:prstClr val="black">
                  <a:tint val="75000"/>
                </a:prstClr>
              </a:solidFill>
              <a:latin typeface="Calibri" panose="020F0502020204030204"/>
            </a:endParaRPr>
          </a:p>
        </p:txBody>
      </p:sp>
      <p:pic>
        <p:nvPicPr>
          <p:cNvPr id="1028" name="Picture 4" descr="Crystal Ball Archive - Controller Institut Insights">
            <a:extLst>
              <a:ext uri="{FF2B5EF4-FFF2-40B4-BE49-F238E27FC236}">
                <a16:creationId xmlns:a16="http://schemas.microsoft.com/office/drawing/2014/main" id="{200FB409-8DD3-435F-81C5-01F21CBAA5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9"/>
          <a:stretch/>
        </p:blipFill>
        <p:spPr bwMode="auto">
          <a:xfrm>
            <a:off x="959205" y="364142"/>
            <a:ext cx="10369645" cy="386799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9D4212E3-AEAE-41D3-8547-156141626BC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16635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68FDEB-C048-42C3-AB15-EB47219F3F8C}"/>
              </a:ext>
            </a:extLst>
          </p:cNvPr>
          <p:cNvSpPr txBox="1"/>
          <p:nvPr/>
        </p:nvSpPr>
        <p:spPr>
          <a:xfrm>
            <a:off x="2019300" y="214550"/>
            <a:ext cx="8153400" cy="769441"/>
          </a:xfrm>
          <a:prstGeom prst="rect">
            <a:avLst/>
          </a:prstGeom>
          <a:ln/>
        </p:spPr>
        <p:txBody>
          <a:bodyPr vert="horz" wrap="square" lIns="91440" tIns="45720" rIns="91440" bIns="45720" rtlCol="0" anchor="ctr">
            <a:spAutoFit/>
          </a:bodyPr>
          <a:lstStyle/>
          <a:p>
            <a:pPr algn="ctr"/>
            <a:r>
              <a:rPr lang="en-US" sz="4400" dirty="0">
                <a:solidFill>
                  <a:schemeClr val="tx2"/>
                </a:solidFill>
                <a:latin typeface="Calibri" panose="020F0502020204030204" pitchFamily="34" charset="0"/>
                <a:ea typeface="Calibri" panose="020F0502020204030204" pitchFamily="34" charset="0"/>
                <a:cs typeface="Times New Roman" panose="02020603050405020304" pitchFamily="18" charset="0"/>
              </a:rPr>
              <a:t>12 Questions </a:t>
            </a:r>
            <a:endParaRPr lang="en-US" sz="4400" dirty="0">
              <a:solidFill>
                <a:schemeClr val="tx2"/>
              </a:solidFill>
            </a:endParaRPr>
          </a:p>
        </p:txBody>
      </p:sp>
      <p:sp>
        <p:nvSpPr>
          <p:cNvPr id="7" name="TextBox 6">
            <a:extLst>
              <a:ext uri="{FF2B5EF4-FFF2-40B4-BE49-F238E27FC236}">
                <a16:creationId xmlns:a16="http://schemas.microsoft.com/office/drawing/2014/main" id="{ED38420B-2E1C-425F-8023-BAB5E4C4514B}"/>
              </a:ext>
            </a:extLst>
          </p:cNvPr>
          <p:cNvSpPr txBox="1"/>
          <p:nvPr/>
        </p:nvSpPr>
        <p:spPr>
          <a:xfrm>
            <a:off x="2019300" y="1600200"/>
            <a:ext cx="8191500" cy="4358709"/>
          </a:xfrm>
          <a:prstGeom prst="rect">
            <a:avLst/>
          </a:prstGeom>
          <a:noFill/>
          <a:ln/>
        </p:spPr>
        <p:txBody>
          <a:bodyPr wrap="square">
            <a:noAutofit/>
          </a:bodyPr>
          <a:lstStyle/>
          <a:p>
            <a:r>
              <a:rPr lang="en-US" sz="3200" dirty="0"/>
              <a:t>Subject Areas</a:t>
            </a:r>
          </a:p>
          <a:p>
            <a:endParaRPr lang="en-US" sz="3200" dirty="0"/>
          </a:p>
          <a:p>
            <a:pPr marL="342900" indent="-342900">
              <a:buFont typeface="+mj-lt"/>
              <a:buAutoNum type="arabicPeriod"/>
            </a:pPr>
            <a:r>
              <a:rPr lang="en-US" sz="3200" dirty="0"/>
              <a:t>Leaks/Releases</a:t>
            </a:r>
          </a:p>
          <a:p>
            <a:pPr marL="342900" indent="-342900">
              <a:buFont typeface="+mj-lt"/>
              <a:buAutoNum type="arabicPeriod"/>
            </a:pPr>
            <a:r>
              <a:rPr lang="en-US" sz="3200" dirty="0"/>
              <a:t>Leaks</a:t>
            </a:r>
          </a:p>
          <a:p>
            <a:pPr marL="342900" indent="-342900">
              <a:buFont typeface="+mj-lt"/>
              <a:buAutoNum type="arabicPeriod"/>
            </a:pPr>
            <a:r>
              <a:rPr lang="en-US" sz="3200" dirty="0"/>
              <a:t>Regulator Stations</a:t>
            </a:r>
          </a:p>
          <a:p>
            <a:pPr marL="342900" indent="-342900">
              <a:buFont typeface="+mj-lt"/>
              <a:buAutoNum type="arabicPeriod"/>
            </a:pPr>
            <a:r>
              <a:rPr lang="en-US" sz="3200" dirty="0"/>
              <a:t>Testing – Relief Valves</a:t>
            </a:r>
          </a:p>
          <a:p>
            <a:pPr marL="342900" indent="-342900">
              <a:buFont typeface="+mj-lt"/>
              <a:buAutoNum type="arabicPeriod"/>
            </a:pPr>
            <a:r>
              <a:rPr lang="en-US" sz="3200" dirty="0"/>
              <a:t>Flaring</a:t>
            </a:r>
          </a:p>
          <a:p>
            <a:pPr marL="342900" indent="-342900">
              <a:buFont typeface="+mj-lt"/>
              <a:buAutoNum type="arabicPeriod"/>
            </a:pPr>
            <a:r>
              <a:rPr lang="en-US" sz="3200" dirty="0"/>
              <a:t>General</a:t>
            </a:r>
          </a:p>
          <a:p>
            <a:endParaRPr lang="en-US" dirty="0"/>
          </a:p>
        </p:txBody>
      </p:sp>
    </p:spTree>
    <p:extLst>
      <p:ext uri="{BB962C8B-B14F-4D97-AF65-F5344CB8AC3E}">
        <p14:creationId xmlns:p14="http://schemas.microsoft.com/office/powerpoint/2010/main" val="138134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68FE1F-48D3-4CE4-844E-1B40D016C67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07B235C-EC8B-442B-8E6D-8C172C220641}" type="slidenum">
              <a:rPr lang="en-US" smtClean="0">
                <a:solidFill>
                  <a:schemeClr val="tx1">
                    <a:tint val="75000"/>
                  </a:schemeClr>
                </a:solidFill>
              </a:rPr>
              <a:pPr>
                <a:spcAft>
                  <a:spcPts val="600"/>
                </a:spcAft>
              </a:pPr>
              <a:t>11</a:t>
            </a:fld>
            <a:endParaRPr lang="en-US">
              <a:solidFill>
                <a:schemeClr val="tx1">
                  <a:tint val="75000"/>
                </a:schemeClr>
              </a:solidFill>
            </a:endParaRPr>
          </a:p>
        </p:txBody>
      </p:sp>
      <p:sp>
        <p:nvSpPr>
          <p:cNvPr id="7" name="TextBox 6">
            <a:extLst>
              <a:ext uri="{FF2B5EF4-FFF2-40B4-BE49-F238E27FC236}">
                <a16:creationId xmlns:a16="http://schemas.microsoft.com/office/drawing/2014/main" id="{055285BC-13D4-4A57-927E-068C8D2E188C}"/>
              </a:ext>
            </a:extLst>
          </p:cNvPr>
          <p:cNvSpPr txBox="1"/>
          <p:nvPr/>
        </p:nvSpPr>
        <p:spPr>
          <a:xfrm>
            <a:off x="1232531" y="2211982"/>
            <a:ext cx="4945585" cy="1107996"/>
          </a:xfrm>
          <a:prstGeom prst="rect">
            <a:avLst/>
          </a:prstGeom>
          <a:noFill/>
        </p:spPr>
        <p:txBody>
          <a:bodyPr wrap="none" rtlCol="0">
            <a:spAutoFit/>
          </a:bodyPr>
          <a:lstStyle/>
          <a:p>
            <a:r>
              <a:rPr lang="en-US" sz="6600" b="1" i="1" dirty="0">
                <a:latin typeface="Ink Free" panose="03080402000500000000" pitchFamily="66" charset="0"/>
                <a:cs typeface="Calibri" panose="020F0502020204030204" pitchFamily="34" charset="0"/>
              </a:rPr>
              <a:t>THANK YOU!</a:t>
            </a:r>
          </a:p>
        </p:txBody>
      </p:sp>
      <p:sp>
        <p:nvSpPr>
          <p:cNvPr id="12" name="TextBox 11">
            <a:extLst>
              <a:ext uri="{FF2B5EF4-FFF2-40B4-BE49-F238E27FC236}">
                <a16:creationId xmlns:a16="http://schemas.microsoft.com/office/drawing/2014/main" id="{1A89B3E6-D81C-4B8A-A3EF-854012EED4DF}"/>
              </a:ext>
            </a:extLst>
          </p:cNvPr>
          <p:cNvSpPr txBox="1"/>
          <p:nvPr/>
        </p:nvSpPr>
        <p:spPr>
          <a:xfrm>
            <a:off x="6881109" y="3135312"/>
            <a:ext cx="5120391" cy="412114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sz="3600" u="sng" dirty="0"/>
          </a:p>
          <a:p>
            <a:pPr>
              <a:lnSpc>
                <a:spcPct val="90000"/>
              </a:lnSpc>
              <a:spcAft>
                <a:spcPts val="600"/>
              </a:spcAft>
            </a:pPr>
            <a:r>
              <a:rPr lang="en-US" sz="4000" b="1" dirty="0"/>
              <a:t>Lane Miller</a:t>
            </a:r>
            <a:br>
              <a:rPr lang="en-US" sz="4000" b="1" dirty="0"/>
            </a:br>
            <a:r>
              <a:rPr lang="en-US" sz="4000" dirty="0"/>
              <a:t>202-924-5370</a:t>
            </a:r>
          </a:p>
          <a:p>
            <a:pPr>
              <a:lnSpc>
                <a:spcPct val="90000"/>
              </a:lnSpc>
              <a:spcAft>
                <a:spcPts val="600"/>
              </a:spcAft>
            </a:pPr>
            <a:r>
              <a:rPr lang="en-US" sz="4000" u="sng" dirty="0">
                <a:solidFill>
                  <a:schemeClr val="accent1">
                    <a:lumMod val="60000"/>
                    <a:lumOff val="40000"/>
                  </a:schemeClr>
                </a:solidFill>
              </a:rPr>
              <a:t>lane.miller@dot.gov</a:t>
            </a:r>
            <a:br>
              <a:rPr lang="en-US" sz="2000" dirty="0"/>
            </a:br>
            <a:endParaRPr lang="en-US" sz="2000" u="sng" dirty="0"/>
          </a:p>
          <a:p>
            <a:pPr>
              <a:lnSpc>
                <a:spcPct val="90000"/>
              </a:lnSpc>
              <a:spcAft>
                <a:spcPts val="600"/>
              </a:spcAft>
            </a:pPr>
            <a:br>
              <a:rPr lang="en-US" sz="2000" dirty="0"/>
            </a:br>
            <a:endParaRPr lang="en-US" sz="2000" dirty="0"/>
          </a:p>
          <a:p>
            <a:pPr>
              <a:lnSpc>
                <a:spcPct val="90000"/>
              </a:lnSpc>
              <a:spcAft>
                <a:spcPts val="600"/>
              </a:spcAft>
            </a:pPr>
            <a:br>
              <a:rPr lang="en-US" sz="2000" dirty="0"/>
            </a:br>
            <a:endParaRPr lang="en-US" sz="2000" dirty="0">
              <a:cs typeface="Arial" panose="020B0604020202020204"/>
            </a:endParaRPr>
          </a:p>
        </p:txBody>
      </p:sp>
    </p:spTree>
    <p:extLst>
      <p:ext uri="{BB962C8B-B14F-4D97-AF65-F5344CB8AC3E}">
        <p14:creationId xmlns:p14="http://schemas.microsoft.com/office/powerpoint/2010/main" val="3782463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870E3-F2C5-4E7D-8B46-ED8F925FE64E}"/>
              </a:ext>
            </a:extLst>
          </p:cNvPr>
          <p:cNvSpPr>
            <a:spLocks noGrp="1"/>
          </p:cNvSpPr>
          <p:nvPr>
            <p:ph type="title"/>
          </p:nvPr>
        </p:nvSpPr>
        <p:spPr/>
        <p:txBody>
          <a:bodyPr/>
          <a:lstStyle/>
          <a:p>
            <a:r>
              <a:rPr lang="en-US" b="1" dirty="0"/>
              <a:t>PIPES ACT 2020</a:t>
            </a:r>
            <a:endParaRPr lang="en-US" dirty="0"/>
          </a:p>
        </p:txBody>
      </p:sp>
      <p:sp>
        <p:nvSpPr>
          <p:cNvPr id="2" name="Slide Number Placeholder 1">
            <a:extLst>
              <a:ext uri="{FF2B5EF4-FFF2-40B4-BE49-F238E27FC236}">
                <a16:creationId xmlns:a16="http://schemas.microsoft.com/office/drawing/2014/main" id="{526806FD-0A3D-49AB-AB09-AC05EAD99C62}"/>
              </a:ext>
            </a:extLst>
          </p:cNvPr>
          <p:cNvSpPr>
            <a:spLocks noGrp="1"/>
          </p:cNvSpPr>
          <p:nvPr>
            <p:ph type="sldNum" sz="quarter" idx="12"/>
          </p:nvPr>
        </p:nvSpPr>
        <p:spPr/>
        <p:txBody>
          <a:bodyPr/>
          <a:lstStyle/>
          <a:p>
            <a:fld id="{007B235C-EC8B-442B-8E6D-8C172C220641}" type="slidenum">
              <a:rPr lang="en-US" smtClean="0"/>
              <a:t>2</a:t>
            </a:fld>
            <a:endParaRPr lang="en-US"/>
          </a:p>
        </p:txBody>
      </p:sp>
      <p:sp>
        <p:nvSpPr>
          <p:cNvPr id="4" name="Content Placeholder 2">
            <a:extLst>
              <a:ext uri="{FF2B5EF4-FFF2-40B4-BE49-F238E27FC236}">
                <a16:creationId xmlns:a16="http://schemas.microsoft.com/office/drawing/2014/main" id="{208569D7-6159-460F-81A1-D6D722BAFD5E}"/>
              </a:ext>
            </a:extLst>
          </p:cNvPr>
          <p:cNvSpPr txBox="1">
            <a:spLocks/>
          </p:cNvSpPr>
          <p:nvPr/>
        </p:nvSpPr>
        <p:spPr>
          <a:xfrm>
            <a:off x="836580" y="1293779"/>
            <a:ext cx="6439710" cy="4883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2"/>
                </a:solidFill>
                <a:latin typeface="+mn-lt"/>
                <a:ea typeface="+mn-ea"/>
                <a:cs typeface="+mn-cs"/>
              </a:defRPr>
            </a:lvl1pPr>
            <a:lvl2pPr marL="461963" indent="-236538" algn="l" defTabSz="914400" rtl="0" eaLnBrk="1" latinLnBrk="0" hangingPunct="1">
              <a:lnSpc>
                <a:spcPct val="90000"/>
              </a:lnSpc>
              <a:spcBef>
                <a:spcPts val="500"/>
              </a:spcBef>
              <a:buFont typeface="Wingdings" panose="05000000000000000000" pitchFamily="2" charset="2"/>
              <a:buChar char="§"/>
              <a:defRPr sz="2000" kern="1200">
                <a:solidFill>
                  <a:schemeClr val="tx2"/>
                </a:solidFill>
                <a:latin typeface="+mn-lt"/>
                <a:ea typeface="+mn-ea"/>
                <a:cs typeface="+mn-cs"/>
              </a:defRPr>
            </a:lvl2pPr>
            <a:lvl3pPr marL="688975" indent="-227013" algn="l" defTabSz="914400" rtl="0" eaLnBrk="1" latinLnBrk="0" hangingPunct="1">
              <a:lnSpc>
                <a:spcPct val="90000"/>
              </a:lnSpc>
              <a:spcBef>
                <a:spcPts val="500"/>
              </a:spcBef>
              <a:buFont typeface="Wingdings" panose="05000000000000000000" pitchFamily="2" charset="2"/>
              <a:buChar char="§"/>
              <a:defRPr sz="1800" kern="1200">
                <a:solidFill>
                  <a:schemeClr val="tx2"/>
                </a:solidFill>
                <a:latin typeface="+mn-lt"/>
                <a:ea typeface="+mn-ea"/>
                <a:cs typeface="+mn-cs"/>
              </a:defRPr>
            </a:lvl3pPr>
            <a:lvl4pPr marL="914400" indent="-225425" algn="l" defTabSz="914400" rtl="0" eaLnBrk="1" latinLnBrk="0" hangingPunct="1">
              <a:lnSpc>
                <a:spcPct val="90000"/>
              </a:lnSpc>
              <a:spcBef>
                <a:spcPts val="500"/>
              </a:spcBef>
              <a:buFont typeface="Wingdings" panose="05000000000000000000" pitchFamily="2" charset="2"/>
              <a:buChar char="§"/>
              <a:defRPr sz="1600" kern="1200">
                <a:solidFill>
                  <a:schemeClr val="tx2"/>
                </a:solidFill>
                <a:latin typeface="+mn-lt"/>
                <a:ea typeface="+mn-ea"/>
                <a:cs typeface="+mn-cs"/>
              </a:defRPr>
            </a:lvl4pPr>
            <a:lvl5pPr marL="1139825" indent="-225425" algn="l" defTabSz="914400" rtl="0" eaLnBrk="1" latinLnBrk="0" hangingPunct="1">
              <a:lnSpc>
                <a:spcPct val="90000"/>
              </a:lnSpc>
              <a:spcBef>
                <a:spcPts val="500"/>
              </a:spcBef>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ct val="0"/>
              </a:spcBef>
              <a:spcAft>
                <a:spcPts val="1200"/>
              </a:spcAft>
            </a:pPr>
            <a:r>
              <a:rPr lang="en-US" b="1" dirty="0">
                <a:cs typeface="Calibri" panose="020F0502020204030204" pitchFamily="34" charset="0"/>
              </a:rPr>
              <a:t>Section 113/Section 114 </a:t>
            </a:r>
          </a:p>
          <a:p>
            <a:pPr lvl="1" fontAlgn="base">
              <a:spcBef>
                <a:spcPct val="0"/>
              </a:spcBef>
              <a:spcAft>
                <a:spcPts val="1200"/>
              </a:spcAft>
            </a:pPr>
            <a:r>
              <a:rPr lang="en-US" sz="2400" dirty="0">
                <a:cs typeface="Calibri" panose="020F0502020204030204" pitchFamily="34" charset="0"/>
              </a:rPr>
              <a:t>Considering revisions to leak survey frequency, repairs of leak survey and the use of Advance Leak Technology</a:t>
            </a:r>
          </a:p>
          <a:p>
            <a:pPr lvl="1" fontAlgn="base">
              <a:spcBef>
                <a:spcPct val="0"/>
              </a:spcBef>
              <a:spcAft>
                <a:spcPts val="1200"/>
              </a:spcAft>
            </a:pPr>
            <a:r>
              <a:rPr lang="en-US" sz="2400" dirty="0">
                <a:cs typeface="Calibri" panose="020F0502020204030204" pitchFamily="34" charset="0"/>
              </a:rPr>
              <a:t>Section 114 contains self executing provision for operators to minimize releases of natural gas and update O&amp;M to reflect steps taken </a:t>
            </a:r>
          </a:p>
          <a:p>
            <a:pPr lvl="1" fontAlgn="base">
              <a:spcBef>
                <a:spcPct val="0"/>
              </a:spcBef>
              <a:spcAft>
                <a:spcPts val="1200"/>
              </a:spcAft>
            </a:pPr>
            <a:r>
              <a:rPr lang="en-US" sz="2400" dirty="0">
                <a:cs typeface="Calibri" panose="020F0502020204030204" pitchFamily="34" charset="0"/>
              </a:rPr>
              <a:t>PHMSA is initiating a study on best available practices to minimize leaks</a:t>
            </a:r>
          </a:p>
        </p:txBody>
      </p:sp>
      <p:sp>
        <p:nvSpPr>
          <p:cNvPr id="5" name="TextBox 4">
            <a:extLst>
              <a:ext uri="{FF2B5EF4-FFF2-40B4-BE49-F238E27FC236}">
                <a16:creationId xmlns:a16="http://schemas.microsoft.com/office/drawing/2014/main" id="{7D38DB98-03D1-488B-8443-BD90D945FAFE}"/>
              </a:ext>
            </a:extLst>
          </p:cNvPr>
          <p:cNvSpPr txBox="1"/>
          <p:nvPr/>
        </p:nvSpPr>
        <p:spPr>
          <a:xfrm>
            <a:off x="7311374" y="2333225"/>
            <a:ext cx="4624984" cy="584775"/>
          </a:xfrm>
          <a:prstGeom prst="rect">
            <a:avLst/>
          </a:prstGeom>
          <a:noFill/>
        </p:spPr>
        <p:txBody>
          <a:bodyPr wrap="none" rtlCol="0">
            <a:spAutoFit/>
          </a:bodyPr>
          <a:lstStyle/>
          <a:p>
            <a:r>
              <a:rPr lang="en-US" sz="3200" dirty="0"/>
              <a:t>O&amp;M Update  - 12/27/21</a:t>
            </a:r>
          </a:p>
        </p:txBody>
      </p:sp>
      <p:cxnSp>
        <p:nvCxnSpPr>
          <p:cNvPr id="7" name="Straight Arrow Connector 6">
            <a:extLst>
              <a:ext uri="{FF2B5EF4-FFF2-40B4-BE49-F238E27FC236}">
                <a16:creationId xmlns:a16="http://schemas.microsoft.com/office/drawing/2014/main" id="{1ED1F09F-05F4-491F-B38C-B1DE4AA00A0B}"/>
              </a:ext>
            </a:extLst>
          </p:cNvPr>
          <p:cNvCxnSpPr>
            <a:cxnSpLocks/>
          </p:cNvCxnSpPr>
          <p:nvPr/>
        </p:nvCxnSpPr>
        <p:spPr>
          <a:xfrm flipH="1">
            <a:off x="6819089" y="2918000"/>
            <a:ext cx="2246254" cy="5839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CE9A972-2537-4CDE-8FFD-C56057B5BC9F}"/>
              </a:ext>
            </a:extLst>
          </p:cNvPr>
          <p:cNvSpPr txBox="1"/>
          <p:nvPr/>
        </p:nvSpPr>
        <p:spPr>
          <a:xfrm>
            <a:off x="1600200" y="5875021"/>
            <a:ext cx="10811381" cy="461665"/>
          </a:xfrm>
          <a:prstGeom prst="rect">
            <a:avLst/>
          </a:prstGeom>
          <a:noFill/>
        </p:spPr>
        <p:txBody>
          <a:bodyPr wrap="square" rtlCol="0">
            <a:spAutoFit/>
          </a:bodyPr>
          <a:lstStyle/>
          <a:p>
            <a:pPr algn="l"/>
            <a:r>
              <a:rPr lang="en-US" sz="2400" b="1" i="0" dirty="0">
                <a:solidFill>
                  <a:srgbClr val="000000"/>
                </a:solidFill>
                <a:effectLst/>
                <a:latin typeface="Verdana" panose="020B0604030504040204" pitchFamily="34" charset="0"/>
              </a:rPr>
              <a:t>Advisory Bulletin (ADB-2021-01)</a:t>
            </a:r>
            <a:r>
              <a:rPr lang="en-US" sz="2400" b="1" i="0" dirty="0">
                <a:effectLst/>
                <a:latin typeface="Verdana" panose="020B0604030504040204" pitchFamily="34" charset="0"/>
              </a:rPr>
              <a:t>-Thursday, June 10, 2021</a:t>
            </a:r>
          </a:p>
        </p:txBody>
      </p:sp>
    </p:spTree>
    <p:extLst>
      <p:ext uri="{BB962C8B-B14F-4D97-AF65-F5344CB8AC3E}">
        <p14:creationId xmlns:p14="http://schemas.microsoft.com/office/powerpoint/2010/main" val="3818832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17" y="3632823"/>
            <a:ext cx="8728588" cy="864348"/>
          </a:xfrm>
        </p:spPr>
        <p:txBody>
          <a:bodyPr>
            <a:normAutofit fontScale="90000"/>
          </a:bodyPr>
          <a:lstStyle/>
          <a:p>
            <a:pPr algn="ctr"/>
            <a:r>
              <a:rPr lang="en-US" sz="6000" b="1" dirty="0"/>
              <a:t>Section 114 of the 2020 Pipeline Safety Act</a:t>
            </a:r>
            <a:br>
              <a:rPr lang="en-US" sz="3600" b="1" dirty="0"/>
            </a:br>
            <a:endParaRPr lang="en-US" sz="3600" b="1" dirty="0"/>
          </a:p>
        </p:txBody>
      </p:sp>
    </p:spTree>
    <p:extLst>
      <p:ext uri="{BB962C8B-B14F-4D97-AF65-F5344CB8AC3E}">
        <p14:creationId xmlns:p14="http://schemas.microsoft.com/office/powerpoint/2010/main" val="455448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lur&#10;&#10;Description automatically generated">
            <a:extLst>
              <a:ext uri="{FF2B5EF4-FFF2-40B4-BE49-F238E27FC236}">
                <a16:creationId xmlns:a16="http://schemas.microsoft.com/office/drawing/2014/main" id="{8873C5CE-D1B3-4D0F-9603-6C21DBB91D6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83737"/>
            <a:ext cx="12192000" cy="8128000"/>
          </a:xfrm>
          <a:prstGeom prst="rect">
            <a:avLst/>
          </a:prstGeom>
        </p:spPr>
      </p:pic>
      <p:sp>
        <p:nvSpPr>
          <p:cNvPr id="3" name="TextBox 2">
            <a:extLst>
              <a:ext uri="{FF2B5EF4-FFF2-40B4-BE49-F238E27FC236}">
                <a16:creationId xmlns:a16="http://schemas.microsoft.com/office/drawing/2014/main" id="{1E50526F-5A96-43D0-82FE-1A8A5515F62D}"/>
              </a:ext>
            </a:extLst>
          </p:cNvPr>
          <p:cNvSpPr txBox="1"/>
          <p:nvPr/>
        </p:nvSpPr>
        <p:spPr>
          <a:xfrm>
            <a:off x="462280" y="1248772"/>
            <a:ext cx="7712456" cy="4524315"/>
          </a:xfrm>
          <a:prstGeom prst="rect">
            <a:avLst/>
          </a:prstGeom>
          <a:noFill/>
        </p:spPr>
        <p:txBody>
          <a:bodyPr wrap="square">
            <a:spAutoFit/>
          </a:bodyPr>
          <a:lstStyle/>
          <a:p>
            <a:pPr algn="l"/>
            <a:r>
              <a:rPr lang="en-US" sz="3200" b="0" i="0" dirty="0">
                <a:solidFill>
                  <a:srgbClr val="000000"/>
                </a:solidFill>
                <a:effectLst/>
                <a:latin typeface="Verdana" panose="020B0604030504040204" pitchFamily="34" charset="0"/>
              </a:rPr>
              <a:t>(a) PLANS. -</a:t>
            </a:r>
          </a:p>
          <a:p>
            <a:pPr algn="l"/>
            <a:r>
              <a:rPr lang="en-US" sz="3200" b="0" i="0" dirty="0">
                <a:solidFill>
                  <a:srgbClr val="000000"/>
                </a:solidFill>
                <a:effectLst/>
                <a:latin typeface="Verdana" panose="020B0604030504040204" pitchFamily="34" charset="0"/>
              </a:rPr>
              <a:t>(1) Each person owning or operating a gas pipeline facility or hazardous liquid pipeline facility shall carry out a current written plan (including any changes) for inspection and maintenance of each facility used in the transportation and owned or operated by the person.…..</a:t>
            </a:r>
          </a:p>
        </p:txBody>
      </p:sp>
      <p:sp>
        <p:nvSpPr>
          <p:cNvPr id="2" name="TextBox 1">
            <a:extLst>
              <a:ext uri="{FF2B5EF4-FFF2-40B4-BE49-F238E27FC236}">
                <a16:creationId xmlns:a16="http://schemas.microsoft.com/office/drawing/2014/main" id="{7907DECB-D06B-40A5-BB76-A72A13C07A8E}"/>
              </a:ext>
            </a:extLst>
          </p:cNvPr>
          <p:cNvSpPr txBox="1"/>
          <p:nvPr/>
        </p:nvSpPr>
        <p:spPr>
          <a:xfrm>
            <a:off x="709310" y="276445"/>
            <a:ext cx="8231490" cy="523220"/>
          </a:xfrm>
          <a:prstGeom prst="rect">
            <a:avLst/>
          </a:prstGeom>
          <a:noFill/>
        </p:spPr>
        <p:txBody>
          <a:bodyPr wrap="square" rtlCol="0">
            <a:spAutoFit/>
          </a:bodyPr>
          <a:lstStyle/>
          <a:p>
            <a:r>
              <a:rPr lang="en-US" sz="2800" b="1" i="0" dirty="0">
                <a:solidFill>
                  <a:schemeClr val="accent1">
                    <a:lumMod val="60000"/>
                    <a:lumOff val="40000"/>
                  </a:schemeClr>
                </a:solidFill>
                <a:effectLst/>
                <a:latin typeface="Verdana" panose="020B0604030504040204" pitchFamily="34" charset="0"/>
              </a:rPr>
              <a:t>§60108 Inspection and maintenance</a:t>
            </a:r>
            <a:endParaRPr lang="en-US" sz="2800" dirty="0">
              <a:solidFill>
                <a:schemeClr val="accent1">
                  <a:lumMod val="60000"/>
                  <a:lumOff val="40000"/>
                </a:schemeClr>
              </a:solidFill>
            </a:endParaRPr>
          </a:p>
        </p:txBody>
      </p:sp>
    </p:spTree>
    <p:extLst>
      <p:ext uri="{BB962C8B-B14F-4D97-AF65-F5344CB8AC3E}">
        <p14:creationId xmlns:p14="http://schemas.microsoft.com/office/powerpoint/2010/main" val="3035510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50526F-5A96-43D0-82FE-1A8A5515F62D}"/>
              </a:ext>
            </a:extLst>
          </p:cNvPr>
          <p:cNvSpPr txBox="1"/>
          <p:nvPr/>
        </p:nvSpPr>
        <p:spPr>
          <a:xfrm>
            <a:off x="462280" y="1248772"/>
            <a:ext cx="11267440" cy="4832092"/>
          </a:xfrm>
          <a:prstGeom prst="rect">
            <a:avLst/>
          </a:prstGeom>
          <a:noFill/>
        </p:spPr>
        <p:txBody>
          <a:bodyPr wrap="square">
            <a:spAutoFit/>
          </a:bodyPr>
          <a:lstStyle/>
          <a:p>
            <a:pPr algn="l"/>
            <a:r>
              <a:rPr lang="en-US" sz="2800" b="0" i="0" dirty="0">
                <a:solidFill>
                  <a:srgbClr val="000000"/>
                </a:solidFill>
                <a:effectLst/>
                <a:latin typeface="Verdana" panose="020B0604030504040204" pitchFamily="34" charset="0"/>
              </a:rPr>
              <a:t>(2) ….. the Secretary or authority shall require the person to revise the plan. Revision may be required only after giving notice and an opportunity for a hearing. </a:t>
            </a:r>
          </a:p>
          <a:p>
            <a:pPr algn="l"/>
            <a:endParaRPr lang="en-US" sz="2800" dirty="0">
              <a:solidFill>
                <a:srgbClr val="000000"/>
              </a:solidFill>
              <a:latin typeface="Verdana" panose="020B0604030504040204" pitchFamily="34" charset="0"/>
            </a:endParaRPr>
          </a:p>
          <a:p>
            <a:pPr algn="l"/>
            <a:r>
              <a:rPr lang="en-US" sz="2800" b="0" i="0" dirty="0">
                <a:solidFill>
                  <a:srgbClr val="000000"/>
                </a:solidFill>
                <a:effectLst/>
                <a:latin typeface="Verdana" panose="020B0604030504040204" pitchFamily="34" charset="0"/>
              </a:rPr>
              <a:t>A plan required under paragraph (1) must be practicable and designed to meet the need for pipeline safety</a:t>
            </a:r>
            <a:r>
              <a:rPr lang="en-US" sz="2800" b="0" i="0" dirty="0">
                <a:solidFill>
                  <a:srgbClr val="FF0000"/>
                </a:solidFill>
                <a:effectLst/>
                <a:latin typeface="Verdana" panose="020B0604030504040204" pitchFamily="34" charset="0"/>
              </a:rPr>
              <a:t>, must meet the requirements of any regulations promulgated under section 60102(q),</a:t>
            </a:r>
            <a:r>
              <a:rPr lang="en-US" sz="2800" b="0" i="0" dirty="0">
                <a:solidFill>
                  <a:srgbClr val="000000"/>
                </a:solidFill>
                <a:effectLst/>
                <a:latin typeface="Verdana" panose="020B0604030504040204" pitchFamily="34" charset="0"/>
              </a:rPr>
              <a:t> and must include terms designed to enhance the ability to discover safety-related conditions described in section 60102(h)(1) of this title. In deciding on the adequacy of a plan, the Secretary or authority shall consider -</a:t>
            </a:r>
          </a:p>
        </p:txBody>
      </p:sp>
      <p:sp>
        <p:nvSpPr>
          <p:cNvPr id="2" name="TextBox 1">
            <a:extLst>
              <a:ext uri="{FF2B5EF4-FFF2-40B4-BE49-F238E27FC236}">
                <a16:creationId xmlns:a16="http://schemas.microsoft.com/office/drawing/2014/main" id="{7907DECB-D06B-40A5-BB76-A72A13C07A8E}"/>
              </a:ext>
            </a:extLst>
          </p:cNvPr>
          <p:cNvSpPr txBox="1"/>
          <p:nvPr/>
        </p:nvSpPr>
        <p:spPr>
          <a:xfrm>
            <a:off x="709310" y="276445"/>
            <a:ext cx="7227682" cy="461665"/>
          </a:xfrm>
          <a:prstGeom prst="rect">
            <a:avLst/>
          </a:prstGeom>
          <a:noFill/>
        </p:spPr>
        <p:txBody>
          <a:bodyPr wrap="square" rtlCol="0">
            <a:spAutoFit/>
          </a:bodyPr>
          <a:lstStyle/>
          <a:p>
            <a:r>
              <a:rPr lang="en-US" sz="2400" b="1" i="0" dirty="0">
                <a:solidFill>
                  <a:schemeClr val="accent1">
                    <a:lumMod val="60000"/>
                    <a:lumOff val="40000"/>
                  </a:schemeClr>
                </a:solidFill>
                <a:effectLst/>
                <a:latin typeface="Verdana" panose="020B0604030504040204" pitchFamily="34" charset="0"/>
              </a:rPr>
              <a:t>§ 60108 Inspection and maintenance</a:t>
            </a:r>
            <a:endParaRPr lang="en-US" sz="2400" dirty="0">
              <a:solidFill>
                <a:schemeClr val="accent1">
                  <a:lumMod val="60000"/>
                  <a:lumOff val="40000"/>
                </a:schemeClr>
              </a:solidFill>
            </a:endParaRPr>
          </a:p>
        </p:txBody>
      </p:sp>
    </p:spTree>
    <p:extLst>
      <p:ext uri="{BB962C8B-B14F-4D97-AF65-F5344CB8AC3E}">
        <p14:creationId xmlns:p14="http://schemas.microsoft.com/office/powerpoint/2010/main" val="2063273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50526F-5A96-43D0-82FE-1A8A5515F62D}"/>
              </a:ext>
            </a:extLst>
          </p:cNvPr>
          <p:cNvSpPr txBox="1"/>
          <p:nvPr/>
        </p:nvSpPr>
        <p:spPr>
          <a:xfrm>
            <a:off x="462280" y="1248772"/>
            <a:ext cx="11267440" cy="4893647"/>
          </a:xfrm>
          <a:prstGeom prst="rect">
            <a:avLst/>
          </a:prstGeom>
          <a:noFill/>
        </p:spPr>
        <p:txBody>
          <a:bodyPr wrap="square">
            <a:spAutoFit/>
          </a:bodyPr>
          <a:lstStyle/>
          <a:p>
            <a:r>
              <a:rPr lang="en-US" sz="2400" b="0" i="0" dirty="0">
                <a:solidFill>
                  <a:srgbClr val="000000"/>
                </a:solidFill>
                <a:effectLst/>
                <a:latin typeface="Verdana" panose="020B0604030504040204" pitchFamily="34" charset="0"/>
              </a:rPr>
              <a:t>In deciding on the adequacy of a plan, the Secretary or authority shall consider -</a:t>
            </a:r>
            <a:endParaRPr lang="en-US" sz="2400" b="1" i="0" dirty="0">
              <a:solidFill>
                <a:srgbClr val="FFFFFF"/>
              </a:solidFill>
              <a:effectLst/>
              <a:latin typeface="Verdana" panose="020B0604030504040204" pitchFamily="34" charset="0"/>
            </a:endParaRPr>
          </a:p>
          <a:p>
            <a:pPr marL="1033463" indent="-576263" algn="l"/>
            <a:r>
              <a:rPr lang="en-US" sz="2400" b="0" i="0" dirty="0">
                <a:solidFill>
                  <a:srgbClr val="000000"/>
                </a:solidFill>
                <a:effectLst/>
                <a:latin typeface="Verdana" panose="020B0604030504040204" pitchFamily="34" charset="0"/>
              </a:rPr>
              <a:t>(A) relevant available pipeline safety information;</a:t>
            </a:r>
          </a:p>
          <a:p>
            <a:pPr marL="1033463" indent="-576263" algn="l"/>
            <a:r>
              <a:rPr lang="en-US" sz="2400" b="0" i="0" dirty="0">
                <a:solidFill>
                  <a:srgbClr val="000000"/>
                </a:solidFill>
                <a:effectLst/>
                <a:latin typeface="Verdana" panose="020B0604030504040204" pitchFamily="34" charset="0"/>
              </a:rPr>
              <a:t>(B) the appropriateness of the plan for the particular kind of pipeline transportation or facility;</a:t>
            </a:r>
          </a:p>
          <a:p>
            <a:pPr marL="1033463" indent="-576263" algn="l"/>
            <a:r>
              <a:rPr lang="en-US" sz="2400" b="0" i="0" dirty="0">
                <a:solidFill>
                  <a:srgbClr val="000000"/>
                </a:solidFill>
                <a:effectLst/>
                <a:latin typeface="Verdana" panose="020B0604030504040204" pitchFamily="34" charset="0"/>
              </a:rPr>
              <a:t>(C) the reasonableness of the plan;</a:t>
            </a:r>
            <a:r>
              <a:rPr lang="en-US" sz="2400" b="0" i="0" strike="sngStrike" dirty="0">
                <a:solidFill>
                  <a:srgbClr val="000000"/>
                </a:solidFill>
                <a:effectLst/>
                <a:latin typeface="Verdana" panose="020B0604030504040204" pitchFamily="34" charset="0"/>
              </a:rPr>
              <a:t> and</a:t>
            </a:r>
            <a:endParaRPr lang="en-US" sz="2400" b="0" i="0" dirty="0">
              <a:solidFill>
                <a:srgbClr val="000000"/>
              </a:solidFill>
              <a:effectLst/>
              <a:latin typeface="Verdana" panose="020B0604030504040204" pitchFamily="34" charset="0"/>
            </a:endParaRPr>
          </a:p>
          <a:p>
            <a:pPr marL="1033463" indent="-576263" algn="l"/>
            <a:r>
              <a:rPr lang="en-US" sz="2400" b="0" i="0" strike="sngStrike" dirty="0">
                <a:solidFill>
                  <a:srgbClr val="000000"/>
                </a:solidFill>
                <a:effectLst/>
                <a:latin typeface="Verdana" panose="020B0604030504040204" pitchFamily="34" charset="0"/>
              </a:rPr>
              <a:t>(D) the extent to which the plan will contribute to public safety and the protection of the environment.</a:t>
            </a:r>
            <a:endParaRPr lang="en-US" sz="2400" b="0" i="0" dirty="0">
              <a:solidFill>
                <a:srgbClr val="000000"/>
              </a:solidFill>
              <a:effectLst/>
              <a:latin typeface="Verdana" panose="020B0604030504040204" pitchFamily="34" charset="0"/>
            </a:endParaRPr>
          </a:p>
          <a:p>
            <a:pPr marL="457200" algn="l"/>
            <a:r>
              <a:rPr lang="en-US" sz="2400" b="0" i="0" dirty="0">
                <a:solidFill>
                  <a:srgbClr val="FF0000"/>
                </a:solidFill>
                <a:effectLst/>
                <a:latin typeface="Verdana" panose="020B0604030504040204" pitchFamily="34" charset="0"/>
              </a:rPr>
              <a:t>(D) the extent to which the plan will contribute to--</a:t>
            </a:r>
            <a:endParaRPr lang="en-US" sz="2400" b="0" i="0" dirty="0">
              <a:solidFill>
                <a:srgbClr val="000000"/>
              </a:solidFill>
              <a:effectLst/>
              <a:latin typeface="Verdana" panose="020B0604030504040204" pitchFamily="34" charset="0"/>
            </a:endParaRPr>
          </a:p>
          <a:p>
            <a:pPr marL="914400" algn="l"/>
            <a:r>
              <a:rPr lang="en-US" sz="2400" b="0" i="0" dirty="0">
                <a:solidFill>
                  <a:srgbClr val="FF0000"/>
                </a:solidFill>
                <a:effectLst/>
                <a:latin typeface="Verdana" panose="020B0604030504040204" pitchFamily="34" charset="0"/>
              </a:rPr>
              <a:t>(</a:t>
            </a:r>
            <a:r>
              <a:rPr lang="en-US" sz="2400" b="0" i="0" dirty="0" err="1">
                <a:solidFill>
                  <a:srgbClr val="FF0000"/>
                </a:solidFill>
                <a:effectLst/>
                <a:latin typeface="Verdana" panose="020B0604030504040204" pitchFamily="34" charset="0"/>
              </a:rPr>
              <a:t>i</a:t>
            </a:r>
            <a:r>
              <a:rPr lang="en-US" sz="2400" b="0" i="0" dirty="0">
                <a:solidFill>
                  <a:srgbClr val="FF0000"/>
                </a:solidFill>
                <a:effectLst/>
                <a:latin typeface="Verdana" panose="020B0604030504040204" pitchFamily="34" charset="0"/>
              </a:rPr>
              <a:t>) public safety;</a:t>
            </a:r>
            <a:endParaRPr lang="en-US" sz="2400" b="0" i="0" dirty="0">
              <a:solidFill>
                <a:srgbClr val="000000"/>
              </a:solidFill>
              <a:effectLst/>
              <a:latin typeface="Verdana" panose="020B0604030504040204" pitchFamily="34" charset="0"/>
            </a:endParaRPr>
          </a:p>
          <a:p>
            <a:pPr marL="1427163" indent="-512763" algn="l"/>
            <a:r>
              <a:rPr lang="en-US" sz="2400" b="0" i="0" dirty="0">
                <a:solidFill>
                  <a:srgbClr val="FF0000"/>
                </a:solidFill>
                <a:effectLst/>
                <a:latin typeface="Verdana" panose="020B0604030504040204" pitchFamily="34" charset="0"/>
              </a:rPr>
              <a:t>(ii) eliminating hazardous leaks and minimizing releases of natural gas from pipeline facilities; and</a:t>
            </a:r>
            <a:endParaRPr lang="en-US" sz="2400" b="0" i="0" dirty="0">
              <a:solidFill>
                <a:srgbClr val="000000"/>
              </a:solidFill>
              <a:effectLst/>
              <a:latin typeface="Verdana" panose="020B0604030504040204" pitchFamily="34" charset="0"/>
            </a:endParaRPr>
          </a:p>
          <a:p>
            <a:pPr marL="914400" algn="l"/>
            <a:r>
              <a:rPr lang="en-US" sz="2400" b="0" i="0" dirty="0">
                <a:solidFill>
                  <a:srgbClr val="FF0000"/>
                </a:solidFill>
                <a:effectLst/>
                <a:latin typeface="Verdana" panose="020B0604030504040204" pitchFamily="34" charset="0"/>
              </a:rPr>
              <a:t>(iii) the protection of the environment; and</a:t>
            </a:r>
          </a:p>
        </p:txBody>
      </p:sp>
      <p:sp>
        <p:nvSpPr>
          <p:cNvPr id="2" name="TextBox 1">
            <a:extLst>
              <a:ext uri="{FF2B5EF4-FFF2-40B4-BE49-F238E27FC236}">
                <a16:creationId xmlns:a16="http://schemas.microsoft.com/office/drawing/2014/main" id="{7907DECB-D06B-40A5-BB76-A72A13C07A8E}"/>
              </a:ext>
            </a:extLst>
          </p:cNvPr>
          <p:cNvSpPr txBox="1"/>
          <p:nvPr/>
        </p:nvSpPr>
        <p:spPr>
          <a:xfrm>
            <a:off x="709310" y="276445"/>
            <a:ext cx="8526130" cy="523220"/>
          </a:xfrm>
          <a:prstGeom prst="rect">
            <a:avLst/>
          </a:prstGeom>
          <a:noFill/>
        </p:spPr>
        <p:txBody>
          <a:bodyPr wrap="square" rtlCol="0">
            <a:spAutoFit/>
          </a:bodyPr>
          <a:lstStyle/>
          <a:p>
            <a:r>
              <a:rPr lang="en-US" sz="2800" b="1" i="0" dirty="0">
                <a:solidFill>
                  <a:schemeClr val="accent1">
                    <a:lumMod val="60000"/>
                    <a:lumOff val="40000"/>
                  </a:schemeClr>
                </a:solidFill>
                <a:effectLst/>
                <a:latin typeface="Verdana" panose="020B0604030504040204" pitchFamily="34" charset="0"/>
              </a:rPr>
              <a:t>§60108 Inspection and maintenance</a:t>
            </a:r>
            <a:endParaRPr lang="en-US" sz="2800" dirty="0">
              <a:solidFill>
                <a:schemeClr val="accent1">
                  <a:lumMod val="60000"/>
                  <a:lumOff val="40000"/>
                </a:schemeClr>
              </a:solidFill>
            </a:endParaRPr>
          </a:p>
        </p:txBody>
      </p:sp>
    </p:spTree>
    <p:extLst>
      <p:ext uri="{BB962C8B-B14F-4D97-AF65-F5344CB8AC3E}">
        <p14:creationId xmlns:p14="http://schemas.microsoft.com/office/powerpoint/2010/main" val="1663446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50526F-5A96-43D0-82FE-1A8A5515F62D}"/>
              </a:ext>
            </a:extLst>
          </p:cNvPr>
          <p:cNvSpPr txBox="1"/>
          <p:nvPr/>
        </p:nvSpPr>
        <p:spPr>
          <a:xfrm>
            <a:off x="462280" y="1248772"/>
            <a:ext cx="6414008" cy="4401205"/>
          </a:xfrm>
          <a:prstGeom prst="rect">
            <a:avLst/>
          </a:prstGeom>
          <a:noFill/>
        </p:spPr>
        <p:txBody>
          <a:bodyPr wrap="square">
            <a:spAutoFit/>
          </a:bodyPr>
          <a:lstStyle/>
          <a:p>
            <a:pPr algn="l"/>
            <a:r>
              <a:rPr lang="en-US" sz="2800" b="0" i="0" dirty="0">
                <a:solidFill>
                  <a:srgbClr val="FF0000"/>
                </a:solidFill>
                <a:effectLst/>
                <a:latin typeface="Verdana" panose="020B0604030504040204" pitchFamily="34" charset="0"/>
              </a:rPr>
              <a:t>(E) the extent to which the plan addresses the replacement or remediation of pipelines that are known to leak based on the material (including cast iron, unprotected steel, wrought iron, and historic plastics with known issues), design, or past operating and maintenance history of the pipeline.</a:t>
            </a:r>
            <a:endParaRPr lang="en-US" sz="2800" b="0" i="0" dirty="0">
              <a:solidFill>
                <a:srgbClr val="000000"/>
              </a:solidFill>
              <a:effectLst/>
              <a:latin typeface="Verdana" panose="020B0604030504040204" pitchFamily="34" charset="0"/>
            </a:endParaRPr>
          </a:p>
        </p:txBody>
      </p:sp>
      <p:sp>
        <p:nvSpPr>
          <p:cNvPr id="2" name="TextBox 1">
            <a:extLst>
              <a:ext uri="{FF2B5EF4-FFF2-40B4-BE49-F238E27FC236}">
                <a16:creationId xmlns:a16="http://schemas.microsoft.com/office/drawing/2014/main" id="{7907DECB-D06B-40A5-BB76-A72A13C07A8E}"/>
              </a:ext>
            </a:extLst>
          </p:cNvPr>
          <p:cNvSpPr txBox="1"/>
          <p:nvPr/>
        </p:nvSpPr>
        <p:spPr>
          <a:xfrm>
            <a:off x="709310" y="276445"/>
            <a:ext cx="8480410" cy="523220"/>
          </a:xfrm>
          <a:prstGeom prst="rect">
            <a:avLst/>
          </a:prstGeom>
          <a:noFill/>
        </p:spPr>
        <p:txBody>
          <a:bodyPr wrap="square" rtlCol="0">
            <a:spAutoFit/>
          </a:bodyPr>
          <a:lstStyle/>
          <a:p>
            <a:r>
              <a:rPr lang="en-US" sz="2800" b="1" i="0" dirty="0">
                <a:solidFill>
                  <a:schemeClr val="accent1">
                    <a:lumMod val="60000"/>
                    <a:lumOff val="40000"/>
                  </a:schemeClr>
                </a:solidFill>
                <a:effectLst/>
                <a:latin typeface="Verdana" panose="020B0604030504040204" pitchFamily="34" charset="0"/>
              </a:rPr>
              <a:t>§ 60108 Inspection and maintenance</a:t>
            </a:r>
            <a:endParaRPr lang="en-US" sz="2800" dirty="0">
              <a:solidFill>
                <a:schemeClr val="accent1">
                  <a:lumMod val="60000"/>
                  <a:lumOff val="40000"/>
                </a:schemeClr>
              </a:solidFill>
            </a:endParaRPr>
          </a:p>
        </p:txBody>
      </p:sp>
      <p:pic>
        <p:nvPicPr>
          <p:cNvPr id="5" name="Picture 4" descr="A picture containing ground, outdoor&#10;&#10;Description automatically generated">
            <a:extLst>
              <a:ext uri="{FF2B5EF4-FFF2-40B4-BE49-F238E27FC236}">
                <a16:creationId xmlns:a16="http://schemas.microsoft.com/office/drawing/2014/main" id="{B3E45875-F3A3-4359-94F6-D69794E44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185" y="1996440"/>
            <a:ext cx="4766535" cy="2923032"/>
          </a:xfrm>
          <a:prstGeom prst="rect">
            <a:avLst/>
          </a:prstGeom>
        </p:spPr>
      </p:pic>
    </p:spTree>
    <p:extLst>
      <p:ext uri="{BB962C8B-B14F-4D97-AF65-F5344CB8AC3E}">
        <p14:creationId xmlns:p14="http://schemas.microsoft.com/office/powerpoint/2010/main" val="2038884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45DE441-F0FD-48F3-8292-067E47A170E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39700" y="-203200"/>
            <a:ext cx="14122400" cy="7061200"/>
          </a:xfrm>
          <a:prstGeom prst="rect">
            <a:avLst/>
          </a:prstGeom>
        </p:spPr>
      </p:pic>
      <p:sp>
        <p:nvSpPr>
          <p:cNvPr id="3" name="TextBox 2">
            <a:extLst>
              <a:ext uri="{FF2B5EF4-FFF2-40B4-BE49-F238E27FC236}">
                <a16:creationId xmlns:a16="http://schemas.microsoft.com/office/drawing/2014/main" id="{1E50526F-5A96-43D0-82FE-1A8A5515F62D}"/>
              </a:ext>
            </a:extLst>
          </p:cNvPr>
          <p:cNvSpPr txBox="1"/>
          <p:nvPr/>
        </p:nvSpPr>
        <p:spPr>
          <a:xfrm>
            <a:off x="462280" y="1248772"/>
            <a:ext cx="11267440" cy="4401205"/>
          </a:xfrm>
          <a:prstGeom prst="rect">
            <a:avLst/>
          </a:prstGeom>
          <a:noFill/>
        </p:spPr>
        <p:txBody>
          <a:bodyPr wrap="square">
            <a:spAutoFit/>
          </a:bodyPr>
          <a:lstStyle/>
          <a:p>
            <a:pPr algn="l"/>
            <a:r>
              <a:rPr lang="en-US" sz="2800" b="0" i="0" strike="sngStrike" dirty="0">
                <a:solidFill>
                  <a:srgbClr val="000000"/>
                </a:solidFill>
                <a:effectLst/>
                <a:latin typeface="Verdana" panose="020B0604030504040204" pitchFamily="34" charset="0"/>
              </a:rPr>
              <a:t>(3) A plan required under this subsection shall be made available to the Secretary or State authority on request under section 60117 of this title.</a:t>
            </a:r>
            <a:endParaRPr lang="en-US" sz="2800" b="0" i="0" dirty="0">
              <a:solidFill>
                <a:srgbClr val="000000"/>
              </a:solidFill>
              <a:effectLst/>
              <a:latin typeface="Verdana" panose="020B0604030504040204" pitchFamily="34" charset="0"/>
            </a:endParaRPr>
          </a:p>
          <a:p>
            <a:pPr algn="l"/>
            <a:r>
              <a:rPr lang="en-US" sz="2800" b="0" i="0" dirty="0">
                <a:solidFill>
                  <a:srgbClr val="FF0000"/>
                </a:solidFill>
                <a:effectLst/>
                <a:latin typeface="Verdana" panose="020B0604030504040204" pitchFamily="34" charset="0"/>
              </a:rPr>
              <a:t>(3) Review of plans.--</a:t>
            </a:r>
            <a:endParaRPr lang="en-US" sz="2800" b="0" i="0" dirty="0">
              <a:solidFill>
                <a:srgbClr val="000000"/>
              </a:solidFill>
              <a:effectLst/>
              <a:latin typeface="Verdana" panose="020B0604030504040204" pitchFamily="34" charset="0"/>
            </a:endParaRPr>
          </a:p>
          <a:p>
            <a:pPr algn="l"/>
            <a:r>
              <a:rPr lang="en-US" sz="2800" b="0" i="0" dirty="0">
                <a:solidFill>
                  <a:srgbClr val="FF0000"/>
                </a:solidFill>
                <a:effectLst/>
                <a:latin typeface="Verdana" panose="020B0604030504040204" pitchFamily="34" charset="0"/>
              </a:rPr>
              <a:t>(A) In general.--Not later than 2 years after the date of enactment of this subparagraph, and not less frequently than once every 5 years thereafter, the Secretary or relevant State authority with a certification in effect under section 60105 shall review each plan described in this subsection.</a:t>
            </a:r>
            <a:endParaRPr lang="en-US" sz="2800" b="0" i="0" dirty="0">
              <a:solidFill>
                <a:srgbClr val="000000"/>
              </a:solidFill>
              <a:effectLst/>
              <a:latin typeface="Verdana" panose="020B0604030504040204" pitchFamily="34" charset="0"/>
            </a:endParaRPr>
          </a:p>
          <a:p>
            <a:pPr algn="l"/>
            <a:r>
              <a:rPr lang="en-US" sz="2800" b="0" i="0" dirty="0">
                <a:solidFill>
                  <a:srgbClr val="FF0000"/>
                </a:solidFill>
                <a:effectLst/>
                <a:latin typeface="Verdana" panose="020B0604030504040204" pitchFamily="34" charset="0"/>
              </a:rPr>
              <a:t>……</a:t>
            </a:r>
            <a:endParaRPr lang="en-US" b="0" i="0" dirty="0">
              <a:solidFill>
                <a:srgbClr val="000000"/>
              </a:solidFill>
              <a:effectLst/>
              <a:latin typeface="Verdana" panose="020B0604030504040204" pitchFamily="34" charset="0"/>
            </a:endParaRPr>
          </a:p>
        </p:txBody>
      </p:sp>
      <p:sp>
        <p:nvSpPr>
          <p:cNvPr id="2" name="TextBox 1">
            <a:extLst>
              <a:ext uri="{FF2B5EF4-FFF2-40B4-BE49-F238E27FC236}">
                <a16:creationId xmlns:a16="http://schemas.microsoft.com/office/drawing/2014/main" id="{7907DECB-D06B-40A5-BB76-A72A13C07A8E}"/>
              </a:ext>
            </a:extLst>
          </p:cNvPr>
          <p:cNvSpPr txBox="1"/>
          <p:nvPr/>
        </p:nvSpPr>
        <p:spPr>
          <a:xfrm>
            <a:off x="709310" y="276445"/>
            <a:ext cx="9275938" cy="523220"/>
          </a:xfrm>
          <a:prstGeom prst="rect">
            <a:avLst/>
          </a:prstGeom>
          <a:noFill/>
        </p:spPr>
        <p:txBody>
          <a:bodyPr wrap="square" rtlCol="0">
            <a:spAutoFit/>
          </a:bodyPr>
          <a:lstStyle/>
          <a:p>
            <a:r>
              <a:rPr lang="en-US" sz="2800" b="1" i="0" dirty="0">
                <a:solidFill>
                  <a:schemeClr val="accent1">
                    <a:lumMod val="60000"/>
                    <a:lumOff val="40000"/>
                  </a:schemeClr>
                </a:solidFill>
                <a:effectLst/>
                <a:latin typeface="Verdana" panose="020B0604030504040204" pitchFamily="34" charset="0"/>
              </a:rPr>
              <a:t>§60108 Inspection and maintenance</a:t>
            </a:r>
            <a:endParaRPr lang="en-US" sz="2800" dirty="0">
              <a:solidFill>
                <a:schemeClr val="accent1">
                  <a:lumMod val="60000"/>
                  <a:lumOff val="40000"/>
                </a:schemeClr>
              </a:solidFill>
            </a:endParaRPr>
          </a:p>
        </p:txBody>
      </p:sp>
    </p:spTree>
    <p:extLst>
      <p:ext uri="{BB962C8B-B14F-4D97-AF65-F5344CB8AC3E}">
        <p14:creationId xmlns:p14="http://schemas.microsoft.com/office/powerpoint/2010/main" val="4161317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68FDEB-C048-42C3-AB15-EB47219F3F8C}"/>
              </a:ext>
            </a:extLst>
          </p:cNvPr>
          <p:cNvSpPr txBox="1"/>
          <p:nvPr/>
        </p:nvSpPr>
        <p:spPr>
          <a:xfrm>
            <a:off x="2019300" y="304800"/>
            <a:ext cx="8153400" cy="2123658"/>
          </a:xfrm>
          <a:prstGeom prst="rect">
            <a:avLst/>
          </a:prstGeom>
          <a:ln/>
        </p:spPr>
        <p:txBody>
          <a:bodyPr vert="horz" wrap="square" lIns="91440" tIns="45720" rIns="91440" bIns="45720" rtlCol="0" anchor="ctr">
            <a:spAutoFit/>
          </a:bodyPr>
          <a:lstStyle/>
          <a:p>
            <a:pPr algn="ctr"/>
            <a:r>
              <a:rPr lang="en-US" sz="4400" dirty="0">
                <a:latin typeface="Calibri" panose="020F0502020204030204" pitchFamily="34" charset="0"/>
                <a:ea typeface="Calibri" panose="020F0502020204030204" pitchFamily="34" charset="0"/>
                <a:cs typeface="Times New Roman" panose="02020603050405020304" pitchFamily="18" charset="0"/>
              </a:rPr>
              <a:t>Section 114 Inspection Questions</a:t>
            </a:r>
          </a:p>
          <a:p>
            <a:pPr algn="ctr"/>
            <a:endParaRPr lang="en-US" sz="4400" dirty="0">
              <a:solidFill>
                <a:schemeClr val="tx2"/>
              </a:solidFill>
              <a:latin typeface="Calibri" panose="020F0502020204030204" pitchFamily="34" charset="0"/>
              <a:cs typeface="Times New Roman" panose="02020603050405020304" pitchFamily="18" charset="0"/>
            </a:endParaRPr>
          </a:p>
          <a:p>
            <a:pPr algn="ctr"/>
            <a:r>
              <a:rPr lang="en-US" sz="4400" dirty="0">
                <a:solidFill>
                  <a:schemeClr val="tx2"/>
                </a:solidFill>
                <a:latin typeface="Calibri" panose="020F0502020204030204" pitchFamily="34" charset="0"/>
                <a:cs typeface="Times New Roman" panose="02020603050405020304" pitchFamily="18" charset="0"/>
              </a:rPr>
              <a:t>Gas Distribution &amp; Master Meters</a:t>
            </a:r>
          </a:p>
        </p:txBody>
      </p:sp>
      <p:pic>
        <p:nvPicPr>
          <p:cNvPr id="2" name="Picture 1">
            <a:extLst>
              <a:ext uri="{FF2B5EF4-FFF2-40B4-BE49-F238E27FC236}">
                <a16:creationId xmlns:a16="http://schemas.microsoft.com/office/drawing/2014/main" id="{F82B80EF-1E1F-4527-B167-7F219FDF2F1B}"/>
              </a:ext>
            </a:extLst>
          </p:cNvPr>
          <p:cNvPicPr>
            <a:picLocks noChangeAspect="1"/>
          </p:cNvPicPr>
          <p:nvPr/>
        </p:nvPicPr>
        <p:blipFill>
          <a:blip r:embed="rId3"/>
          <a:stretch>
            <a:fillRect/>
          </a:stretch>
        </p:blipFill>
        <p:spPr>
          <a:xfrm>
            <a:off x="2667000" y="2464349"/>
            <a:ext cx="2857500" cy="1600200"/>
          </a:xfrm>
          <a:prstGeom prst="rect">
            <a:avLst/>
          </a:prstGeom>
        </p:spPr>
      </p:pic>
      <p:pic>
        <p:nvPicPr>
          <p:cNvPr id="7" name="Picture 6">
            <a:extLst>
              <a:ext uri="{FF2B5EF4-FFF2-40B4-BE49-F238E27FC236}">
                <a16:creationId xmlns:a16="http://schemas.microsoft.com/office/drawing/2014/main" id="{2883A05C-3D30-472F-A77A-3E9FC92D5FA4}"/>
              </a:ext>
            </a:extLst>
          </p:cNvPr>
          <p:cNvPicPr>
            <a:picLocks noChangeAspect="1"/>
          </p:cNvPicPr>
          <p:nvPr/>
        </p:nvPicPr>
        <p:blipFill>
          <a:blip r:embed="rId4"/>
          <a:stretch>
            <a:fillRect/>
          </a:stretch>
        </p:blipFill>
        <p:spPr>
          <a:xfrm>
            <a:off x="6553201" y="2461942"/>
            <a:ext cx="2847975" cy="1600200"/>
          </a:xfrm>
          <a:prstGeom prst="rect">
            <a:avLst/>
          </a:prstGeom>
        </p:spPr>
      </p:pic>
      <p:pic>
        <p:nvPicPr>
          <p:cNvPr id="10" name="Picture 9">
            <a:extLst>
              <a:ext uri="{FF2B5EF4-FFF2-40B4-BE49-F238E27FC236}">
                <a16:creationId xmlns:a16="http://schemas.microsoft.com/office/drawing/2014/main" id="{BBE1F579-2BFC-4FEA-8FAC-8DF0180CC29A}"/>
              </a:ext>
            </a:extLst>
          </p:cNvPr>
          <p:cNvPicPr>
            <a:picLocks noChangeAspect="1"/>
          </p:cNvPicPr>
          <p:nvPr/>
        </p:nvPicPr>
        <p:blipFill>
          <a:blip r:embed="rId5"/>
          <a:stretch>
            <a:fillRect/>
          </a:stretch>
        </p:blipFill>
        <p:spPr>
          <a:xfrm>
            <a:off x="2286001" y="4151776"/>
            <a:ext cx="2466975" cy="1857375"/>
          </a:xfrm>
          <a:prstGeom prst="rect">
            <a:avLst/>
          </a:prstGeom>
        </p:spPr>
      </p:pic>
      <p:pic>
        <p:nvPicPr>
          <p:cNvPr id="11" name="Picture 10">
            <a:extLst>
              <a:ext uri="{FF2B5EF4-FFF2-40B4-BE49-F238E27FC236}">
                <a16:creationId xmlns:a16="http://schemas.microsoft.com/office/drawing/2014/main" id="{BAFBFB49-B925-4A34-9FD2-06F7CFBF90C2}"/>
              </a:ext>
            </a:extLst>
          </p:cNvPr>
          <p:cNvPicPr>
            <a:picLocks noChangeAspect="1"/>
          </p:cNvPicPr>
          <p:nvPr/>
        </p:nvPicPr>
        <p:blipFill>
          <a:blip r:embed="rId6"/>
          <a:stretch>
            <a:fillRect/>
          </a:stretch>
        </p:blipFill>
        <p:spPr>
          <a:xfrm>
            <a:off x="5943600" y="4191000"/>
            <a:ext cx="2857500" cy="1600200"/>
          </a:xfrm>
          <a:prstGeom prst="rect">
            <a:avLst/>
          </a:prstGeom>
        </p:spPr>
      </p:pic>
    </p:spTree>
    <p:extLst>
      <p:ext uri="{BB962C8B-B14F-4D97-AF65-F5344CB8AC3E}">
        <p14:creationId xmlns:p14="http://schemas.microsoft.com/office/powerpoint/2010/main" val="2131508702"/>
      </p:ext>
    </p:extLst>
  </p:cSld>
  <p:clrMapOvr>
    <a:masterClrMapping/>
  </p:clrMapOvr>
</p:sld>
</file>

<file path=ppt/theme/theme1.xml><?xml version="1.0" encoding="utf-8"?>
<a:theme xmlns:a="http://schemas.openxmlformats.org/drawingml/2006/main" name="TRC Theme B">
  <a:themeElements>
    <a:clrScheme name="TRC">
      <a:dk1>
        <a:sysClr val="windowText" lastClr="000000"/>
      </a:dk1>
      <a:lt1>
        <a:sysClr val="window" lastClr="FFFFFF"/>
      </a:lt1>
      <a:dk2>
        <a:srgbClr val="003C71"/>
      </a:dk2>
      <a:lt2>
        <a:srgbClr val="C1C6C8"/>
      </a:lt2>
      <a:accent1>
        <a:srgbClr val="003C71"/>
      </a:accent1>
      <a:accent2>
        <a:srgbClr val="F68D2E"/>
      </a:accent2>
      <a:accent3>
        <a:srgbClr val="72246C"/>
      </a:accent3>
      <a:accent4>
        <a:srgbClr val="F6BE00"/>
      </a:accent4>
      <a:accent5>
        <a:srgbClr val="00A3E1"/>
      </a:accent5>
      <a:accent6>
        <a:srgbClr val="43B02A"/>
      </a:accent6>
      <a:hlink>
        <a:srgbClr val="00A3E1"/>
      </a:hlink>
      <a:folHlink>
        <a:srgbClr val="7224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5D9B95559E184C843006929BD4EC9F" ma:contentTypeVersion="9" ma:contentTypeDescription="Create a new document." ma:contentTypeScope="" ma:versionID="380acf89db3a04fa3e02491936a9f4c8">
  <xsd:schema xmlns:xsd="http://www.w3.org/2001/XMLSchema" xmlns:xs="http://www.w3.org/2001/XMLSchema" xmlns:p="http://schemas.microsoft.com/office/2006/metadata/properties" xmlns:ns3="5029e49a-60b3-4c55-b714-5e8ef3f940e3" targetNamespace="http://schemas.microsoft.com/office/2006/metadata/properties" ma:root="true" ma:fieldsID="18ca25fc96457c0f81e3c37c14b0f46c" ns3:_="">
    <xsd:import namespace="5029e49a-60b3-4c55-b714-5e8ef3f940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29e49a-60b3-4c55-b714-5e8ef3f940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A851D1-5D69-4307-806D-96AB7750C88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38AE5C0-194B-46F0-968C-59089E67D6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29e49a-60b3-4c55-b714-5e8ef3f940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885108-77B4-45E0-B8E9-028536CDBB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6664</TotalTime>
  <Words>605</Words>
  <Application>Microsoft Office PowerPoint</Application>
  <PresentationFormat>Widescreen</PresentationFormat>
  <Paragraphs>57</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Ink Free</vt:lpstr>
      <vt:lpstr>Verdana</vt:lpstr>
      <vt:lpstr>Wingdings</vt:lpstr>
      <vt:lpstr>TRC Theme B</vt:lpstr>
      <vt:lpstr>PowerPoint Presentation</vt:lpstr>
      <vt:lpstr>PIPES ACT 2020</vt:lpstr>
      <vt:lpstr>Section 114 of the 2020 Pipeline Safety 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Rectifiers and Operator Qualifications</dc:title>
  <dc:creator>Roberts, Monique M.</dc:creator>
  <cp:lastModifiedBy>Connie Hendricks</cp:lastModifiedBy>
  <cp:revision>137</cp:revision>
  <dcterms:created xsi:type="dcterms:W3CDTF">2021-02-03T20:32:44Z</dcterms:created>
  <dcterms:modified xsi:type="dcterms:W3CDTF">2022-09-21T16:06:47Z</dcterms:modified>
</cp:coreProperties>
</file>