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6" r:id="rId1"/>
    <p:sldMasterId id="2147484079" r:id="rId2"/>
    <p:sldMasterId id="2147484091" r:id="rId3"/>
    <p:sldMasterId id="2147484368" r:id="rId4"/>
  </p:sldMasterIdLst>
  <p:notesMasterIdLst>
    <p:notesMasterId r:id="rId19"/>
  </p:notesMasterIdLst>
  <p:handoutMasterIdLst>
    <p:handoutMasterId r:id="rId20"/>
  </p:handoutMasterIdLst>
  <p:sldIdLst>
    <p:sldId id="645" r:id="rId5"/>
    <p:sldId id="329" r:id="rId6"/>
    <p:sldId id="637" r:id="rId7"/>
    <p:sldId id="396" r:id="rId8"/>
    <p:sldId id="639" r:id="rId9"/>
    <p:sldId id="642" r:id="rId10"/>
    <p:sldId id="633" r:id="rId11"/>
    <p:sldId id="409" r:id="rId12"/>
    <p:sldId id="400" r:id="rId13"/>
    <p:sldId id="298" r:id="rId14"/>
    <p:sldId id="443" r:id="rId15"/>
    <p:sldId id="640" r:id="rId16"/>
    <p:sldId id="638" r:id="rId17"/>
    <p:sldId id="421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kken, David (UTC)" initials="LD(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6699FF"/>
    <a:srgbClr val="009900"/>
    <a:srgbClr val="FF3300"/>
    <a:srgbClr val="FFFF66"/>
    <a:srgbClr val="FFFFCC"/>
    <a:srgbClr val="FF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7" autoAdjust="0"/>
    <p:restoredTop sz="84158" autoAdjust="0"/>
  </p:normalViewPr>
  <p:slideViewPr>
    <p:cSldViewPr>
      <p:cViewPr varScale="1">
        <p:scale>
          <a:sx n="98" d="100"/>
          <a:sy n="98" d="100"/>
        </p:scale>
        <p:origin x="17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5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900" baseline="0" dirty="0">
                <a:solidFill>
                  <a:schemeClr val="bg1"/>
                </a:solidFill>
              </a:rPr>
              <a:t>Utah Tickets vs Damages/1000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5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009492563429573"/>
          <c:y val="0.15782407407407409"/>
          <c:w val="0.7725741469816273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'Damage per1000'!$A$32:$B$32</c:f>
              <c:strCache>
                <c:ptCount val="2"/>
                <c:pt idx="0">
                  <c:v>Total Tickets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'Damage per1000'!$C$31:$N$31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'Damage per1000'!$C$32:$N$32</c:f>
              <c:numCache>
                <c:formatCode>General</c:formatCode>
                <c:ptCount val="12"/>
                <c:pt idx="0">
                  <c:v>247386</c:v>
                </c:pt>
                <c:pt idx="1">
                  <c:v>242505</c:v>
                </c:pt>
                <c:pt idx="2">
                  <c:v>246771</c:v>
                </c:pt>
                <c:pt idx="3">
                  <c:v>262152</c:v>
                </c:pt>
                <c:pt idx="4">
                  <c:v>291946</c:v>
                </c:pt>
                <c:pt idx="5">
                  <c:v>323155</c:v>
                </c:pt>
                <c:pt idx="6">
                  <c:v>362706</c:v>
                </c:pt>
                <c:pt idx="7">
                  <c:v>395695</c:v>
                </c:pt>
                <c:pt idx="8">
                  <c:v>422972</c:v>
                </c:pt>
                <c:pt idx="9">
                  <c:v>429566</c:v>
                </c:pt>
                <c:pt idx="10">
                  <c:v>519766</c:v>
                </c:pt>
                <c:pt idx="11">
                  <c:v>588244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AF-4250-8618-23639CD01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2071152"/>
        <c:axId val="281828824"/>
      </c:barChart>
      <c:lineChart>
        <c:grouping val="standard"/>
        <c:varyColors val="0"/>
        <c:ser>
          <c:idx val="1"/>
          <c:order val="1"/>
          <c:tx>
            <c:strRef>
              <c:f>'Damage per1000'!$A$33:$B$33</c:f>
              <c:strCache>
                <c:ptCount val="2"/>
                <c:pt idx="0">
                  <c:v>Damage/1000</c:v>
                </c:pt>
              </c:strCache>
            </c:strRef>
          </c:tx>
          <c:spPr>
            <a:ln w="44450" cap="rnd">
              <a:solidFill>
                <a:srgbClr val="FF3300"/>
              </a:solidFill>
              <a:round/>
            </a:ln>
            <a:effectLst/>
          </c:spPr>
          <c:marker>
            <c:symbol val="none"/>
          </c:marker>
          <c:cat>
            <c:numRef>
              <c:f>'Damage per1000'!$C$31:$N$31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'Damage per1000'!$C$33:$N$33</c:f>
              <c:numCache>
                <c:formatCode>0.00_);\(0.00\)</c:formatCode>
                <c:ptCount val="12"/>
                <c:pt idx="0">
                  <c:v>4.28</c:v>
                </c:pt>
                <c:pt idx="1">
                  <c:v>4.05</c:v>
                </c:pt>
                <c:pt idx="2">
                  <c:v>4.1100000000000003</c:v>
                </c:pt>
                <c:pt idx="3">
                  <c:v>3.76</c:v>
                </c:pt>
                <c:pt idx="4">
                  <c:v>3.61</c:v>
                </c:pt>
                <c:pt idx="5" formatCode="General">
                  <c:v>3.41</c:v>
                </c:pt>
                <c:pt idx="6" formatCode="General">
                  <c:v>3.3</c:v>
                </c:pt>
                <c:pt idx="7">
                  <c:v>3.01</c:v>
                </c:pt>
                <c:pt idx="8" formatCode="0.00">
                  <c:v>2.95</c:v>
                </c:pt>
                <c:pt idx="9" formatCode="0.00">
                  <c:v>3.1077878603055176</c:v>
                </c:pt>
                <c:pt idx="10" formatCode="0.00">
                  <c:v>3.0186660920491146</c:v>
                </c:pt>
                <c:pt idx="11" formatCode="0.00">
                  <c:v>2.3136657577467852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FAF-4250-8618-23639CD01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836400"/>
        <c:axId val="281113952"/>
      </c:lineChart>
      <c:catAx>
        <c:axId val="28207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828824"/>
        <c:crosses val="autoZero"/>
        <c:auto val="1"/>
        <c:lblAlgn val="ctr"/>
        <c:lblOffset val="100"/>
        <c:noMultiLvlLbl val="0"/>
      </c:catAx>
      <c:valAx>
        <c:axId val="281828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071152"/>
        <c:crosses val="autoZero"/>
        <c:crossBetween val="between"/>
      </c:valAx>
      <c:valAx>
        <c:axId val="281113952"/>
        <c:scaling>
          <c:orientation val="minMax"/>
        </c:scaling>
        <c:delete val="0"/>
        <c:axPos val="r"/>
        <c:numFmt formatCode="0.00_);\(0.0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836400"/>
        <c:crosses val="max"/>
        <c:crossBetween val="between"/>
      </c:valAx>
      <c:catAx>
        <c:axId val="232836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1113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51229451581705"/>
          <c:y val="0.10343555739743059"/>
          <c:w val="0.60800455864069625"/>
          <c:h val="0.81067274485426166"/>
        </c:manualLayout>
      </c:layout>
      <c:pieChart>
        <c:varyColors val="1"/>
        <c:ser>
          <c:idx val="0"/>
          <c:order val="0"/>
          <c:tx>
            <c:v>total</c:v>
          </c:tx>
          <c:explosion val="2"/>
          <c:dPt>
            <c:idx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37-4C1A-ABA6-631614D5AB9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37-4C1A-ABA6-631614D5AB9A}"/>
              </c:ext>
            </c:extLst>
          </c:dPt>
          <c:dPt>
            <c:idx val="2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237-4C1A-ABA6-631614D5AB9A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237-4C1A-ABA6-631614D5AB9A}"/>
              </c:ext>
            </c:extLst>
          </c:dPt>
          <c:dLbls>
            <c:dLbl>
              <c:idx val="0"/>
              <c:layout>
                <c:manualLayout>
                  <c:x val="-0.15090033153750509"/>
                  <c:y val="9.8380070912188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237-4C1A-ABA6-631614D5AB9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1258461113413458E-2"/>
                  <c:y val="-0.157067044251047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237-4C1A-ABA6-631614D5AB9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8879472302804254"/>
                  <c:y val="-2.642238799097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237-4C1A-ABA6-631614D5AB9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'D Typ'!$B$10:$E$10</c:f>
              <c:strCache>
                <c:ptCount val="4"/>
                <c:pt idx="0">
                  <c:v>No Ticket</c:v>
                </c:pt>
                <c:pt idx="1">
                  <c:v>Operator</c:v>
                </c:pt>
                <c:pt idx="2">
                  <c:v>Excavator</c:v>
                </c:pt>
                <c:pt idx="3">
                  <c:v>Other</c:v>
                </c:pt>
              </c:strCache>
            </c:strRef>
          </c:cat>
          <c:val>
            <c:numRef>
              <c:f>'D Typ'!$B$9:$E$9</c:f>
              <c:numCache>
                <c:formatCode>General</c:formatCode>
                <c:ptCount val="4"/>
                <c:pt idx="0">
                  <c:v>455</c:v>
                </c:pt>
                <c:pt idx="1">
                  <c:v>268</c:v>
                </c:pt>
                <c:pt idx="2">
                  <c:v>629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237-4C1A-ABA6-631614D5A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3157894736842105E-2"/>
          <c:y val="0.15920523092508176"/>
          <c:w val="0.21146774416355851"/>
          <c:h val="0.45351936271123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3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B174E-BE4D-4809-A86A-B8A644ED303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5504C-36FA-416E-961A-33FFFF5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32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C2965C2-C050-4DA9-AA41-6FE57E33431A}" type="datetimeFigureOut">
              <a:rPr lang="en-US"/>
              <a:pPr>
                <a:defRPr/>
              </a:pPr>
              <a:t>10/3/2022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50B0F85-DB1E-459E-91B1-790F763FA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12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DD8CDC-BCC0-4BC7-892E-E40C6DDC444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08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B0F85-DB1E-459E-91B1-790F763FAEF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697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B0F85-DB1E-459E-91B1-790F763FAEF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764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B0F85-DB1E-459E-91B1-790F763FAEF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645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B0F85-DB1E-459E-91B1-790F763FAEF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308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B0F85-DB1E-459E-91B1-790F763FAEF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222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Updated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0D37CD-00EE-4C74-BD30-14F449AD6FD6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848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B0F85-DB1E-459E-91B1-790F763FAEF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63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772400" cy="1081087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altLang="zh-CN" dirty="0"/>
              <a:t>Click to edit Master title style</a:t>
            </a:r>
            <a:endParaRPr lang="zh-CN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1917700"/>
            <a:ext cx="6400800" cy="863600"/>
          </a:xfrm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r>
              <a:rPr lang="en-US" altLang="zh-CN"/>
              <a:t>Click to edit Master subtitle style</a:t>
            </a:r>
            <a:endParaRPr 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3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6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188913"/>
            <a:ext cx="2179638" cy="5938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188913"/>
            <a:ext cx="6388100" cy="5938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35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819400" y="1981200"/>
            <a:ext cx="6096000" cy="411480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087332D-214A-449B-95E2-18290DF22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2728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1435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8854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6793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6829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643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0727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159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80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198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7851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6908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4099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819400" y="1981200"/>
            <a:ext cx="6096000" cy="411480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6EDD1-66B1-4D2F-A409-A3E8018085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04400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28B64-AD0D-4724-82C3-646022516F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0832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AAAB5-46B0-4F98-B644-0278FCB560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4771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73717-99B6-42E3-9FE8-0528093FEC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2591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0ABF4-38AB-44ED-AFAF-F202B6D0BB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0207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57689-BF34-46FC-8C62-F7745E41D9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201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84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FB5E4-09FC-4838-B3C8-7DD8ED827E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3684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F3741-605C-423E-837F-4AF7625402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8782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7AEBF-D3D0-4AF8-80C5-447781A6C9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714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45085-F81C-4C56-A731-7C72819549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9109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206E4-712C-46CD-B97D-EE01DEB6EC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4263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6EA2A-0D7B-4A9C-921B-62E88A5A5EE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2648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6774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34560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57913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001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1800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1800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9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32611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2404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4769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37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7349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5413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758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8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5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1800"/>
            <a:ext cx="82296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28" name="Picture 4" descr="DSC_66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1" r="1717" b="43680"/>
          <a:stretch>
            <a:fillRect/>
          </a:stretch>
        </p:blipFill>
        <p:spPr bwMode="auto">
          <a:xfrm>
            <a:off x="1588" y="-12700"/>
            <a:ext cx="9142412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188913"/>
            <a:ext cx="87201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 flipH="1" flipV="1">
            <a:off x="0" y="908050"/>
            <a:ext cx="9144000" cy="865188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  <p:sldLayoutId id="2147484366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  <a:ea typeface="黑体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  <a:ea typeface="黑体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  <a:ea typeface="黑体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  <a:ea typeface="黑体" charset="-122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黑体" charset="-122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黑体" charset="-122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黑体" charset="-122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黑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演示文稿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r="1169" b="1704"/>
          <a:stretch>
            <a:fillRect/>
          </a:stretch>
        </p:blipFill>
        <p:spPr bwMode="auto">
          <a:xfrm>
            <a:off x="-9525" y="-22225"/>
            <a:ext cx="9190038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763136F-D2A1-4D21-90AB-FCA42CB70D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SimSun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SimSun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Sun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 ytrtyrty azr uy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375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b="1">
                <a:solidFill>
                  <a:schemeClr val="bg1"/>
                </a:solidFill>
              </a:rPr>
              <a:t>Page </a:t>
            </a:r>
            <a:fld id="{94903876-18F1-4986-A56C-6A53520065E3}" type="slidenum">
              <a:rPr lang="fr-FR" altLang="en-US" b="1">
                <a:solidFill>
                  <a:schemeClr val="bg1"/>
                </a:solidFill>
              </a:rPr>
              <a:pPr/>
              <a:t>‹#›</a:t>
            </a:fld>
            <a:endParaRPr lang="fr-FR" alt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8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35832092/4bad209e75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6CEBCF9A-B9FE-997B-706D-A50F5BA664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3528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/>
              <a:cs typeface="+mn-cs"/>
            </a:endParaRPr>
          </a:p>
        </p:txBody>
      </p:sp>
      <p:pic>
        <p:nvPicPr>
          <p:cNvPr id="3" name="Picture 2" descr="Detailed image of the Moon tinged red and gunmetal blue, illuminated by light on the black backdrop of space.">
            <a:extLst>
              <a:ext uri="{FF2B5EF4-FFF2-40B4-BE49-F238E27FC236}">
                <a16:creationId xmlns:a16="http://schemas.microsoft.com/office/drawing/2014/main" xmlns="" id="{346F5172-E09D-4420-B204-B7667B21E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-228600"/>
            <a:ext cx="8039100" cy="803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30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-228600" y="395287"/>
            <a:ext cx="9753600" cy="1311275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Regulated  Intrastate Pipelines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09550" y="1371600"/>
            <a:ext cx="8724900" cy="47244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accent3"/>
                </a:solidFill>
                <a:cs typeface="Arial" panose="020B0604020202020204" pitchFamily="34" charset="0"/>
              </a:rPr>
              <a:t>Intrastate Gas:</a:t>
            </a:r>
          </a:p>
          <a:p>
            <a:pPr eaLnBrk="1" hangingPunct="1"/>
            <a:endParaRPr lang="en-US" altLang="en-US" sz="2400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400" dirty="0">
                <a:solidFill>
                  <a:schemeClr val="accent3"/>
                </a:solidFill>
                <a:cs typeface="Arial" panose="020B0604020202020204" pitchFamily="34" charset="0"/>
              </a:rPr>
              <a:t>Transmission mileage:	797  Miles  </a:t>
            </a:r>
          </a:p>
          <a:p>
            <a:pPr lvl="1" eaLnBrk="1" hangingPunct="1"/>
            <a:r>
              <a:rPr lang="en-US" altLang="en-US" sz="2400" dirty="0">
                <a:solidFill>
                  <a:schemeClr val="accent3"/>
                </a:solidFill>
                <a:cs typeface="Arial" panose="020B0604020202020204" pitchFamily="34" charset="0"/>
              </a:rPr>
              <a:t> HCA :				154  Miles              					                      </a:t>
            </a:r>
          </a:p>
          <a:p>
            <a:pPr lvl="1"/>
            <a:r>
              <a:rPr lang="en-US" altLang="en-US" sz="2400" dirty="0">
                <a:solidFill>
                  <a:schemeClr val="accent3"/>
                </a:solidFill>
                <a:cs typeface="Arial" panose="020B0604020202020204" pitchFamily="34" charset="0"/>
              </a:rPr>
              <a:t>Distribution mileage:		19,720  Miles                          		    </a:t>
            </a:r>
          </a:p>
          <a:p>
            <a:pPr lvl="1" eaLnBrk="1" hangingPunct="1"/>
            <a:r>
              <a:rPr lang="en-US" altLang="en-US" sz="2400" dirty="0">
                <a:solidFill>
                  <a:schemeClr val="accent3"/>
                </a:solidFill>
                <a:cs typeface="Arial" panose="020B0604020202020204" pitchFamily="34" charset="0"/>
              </a:rPr>
              <a:t>Total Number of services:	  983,938              		</a:t>
            </a:r>
          </a:p>
          <a:p>
            <a:pPr marL="457200" lvl="1" indent="0" eaLnBrk="1" hangingPunct="1">
              <a:buNone/>
            </a:pPr>
            <a:endParaRPr lang="en-US" altLang="en-US" dirty="0">
              <a:solidFill>
                <a:schemeClr val="accent3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416675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B11A2D-3590-4E0B-B456-6EB52251670A}" type="slidenum">
              <a:rPr lang="en-US" altLang="en-US" sz="18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356306"/>
              </p:ext>
            </p:extLst>
          </p:nvPr>
        </p:nvGraphicFramePr>
        <p:xfrm>
          <a:off x="-29227" y="381000"/>
          <a:ext cx="8610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3061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13026F-EDFD-CAAD-509C-C04BC3BD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7600950" cy="6188075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2021 Utah Damage Categories </a:t>
            </a:r>
          </a:p>
        </p:txBody>
      </p:sp>
      <p:graphicFrame>
        <p:nvGraphicFramePr>
          <p:cNvPr id="3" name="Chart 2" descr="Chart type: Pie. 'total'&#10;&#10;Description automatically generated">
            <a:extLst>
              <a:ext uri="{FF2B5EF4-FFF2-40B4-BE49-F238E27FC236}">
                <a16:creationId xmlns:a16="http://schemas.microsoft.com/office/drawing/2014/main" xmlns="" id="{4728EE18-25FD-E15A-223A-6E8C0F5632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417850"/>
              </p:ext>
            </p:extLst>
          </p:nvPr>
        </p:nvGraphicFramePr>
        <p:xfrm>
          <a:off x="2009775" y="990600"/>
          <a:ext cx="5410200" cy="412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EF97CF-162F-48A5-6D5F-4493DD4FBD65}"/>
              </a:ext>
            </a:extLst>
          </p:cNvPr>
          <p:cNvSpPr txBox="1"/>
          <p:nvPr/>
        </p:nvSpPr>
        <p:spPr>
          <a:xfrm>
            <a:off x="2667000" y="5146866"/>
            <a:ext cx="4572000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https://vimeo.com/735832092/4bad209e75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71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9335F8-B343-16E7-3DD1-79DE19C3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458200" cy="5959475"/>
          </a:xfrm>
        </p:spPr>
        <p:txBody>
          <a:bodyPr/>
          <a:lstStyle/>
          <a:p>
            <a:pPr algn="l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Presenters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  <a:latin typeface="+mj-lt"/>
              </a:rPr>
              <a:t>Tom Finch        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	PHMSA Western Region - CL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  <a:latin typeface="+mj-lt"/>
              </a:rPr>
              <a:t>Lane Miller             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PHMSA T&amp;Q - Director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b="1" dirty="0">
                <a:solidFill>
                  <a:schemeClr val="bg1"/>
                </a:solidFill>
                <a:latin typeface="+mj-lt"/>
              </a:rPr>
              <a:t>Tyler Dean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		PHMSA T&amp;Q – RIN 1,2, &amp;3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b="1" dirty="0">
                <a:solidFill>
                  <a:schemeClr val="bg1"/>
                </a:solidFill>
                <a:latin typeface="+mj-lt"/>
              </a:rPr>
              <a:t>Will Radford</a:t>
            </a:r>
            <a:r>
              <a:rPr lang="en-US" sz="2400" dirty="0">
                <a:solidFill>
                  <a:schemeClr val="bg1"/>
                </a:solidFill>
              </a:rPr>
              <a:t>		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DEU - LNG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b="1" dirty="0">
                <a:solidFill>
                  <a:schemeClr val="bg1"/>
                </a:solidFill>
                <a:latin typeface="+mj-lt"/>
              </a:rPr>
              <a:t>Jimmy Betham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	UTPS – Inspector Assist (IA)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b="1" dirty="0">
                <a:solidFill>
                  <a:schemeClr val="bg1"/>
                </a:solidFill>
                <a:latin typeface="+mj-lt"/>
              </a:rPr>
              <a:t>Logan Voellinger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	UTPS – Why Section 114, why now?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b="1" dirty="0">
                <a:solidFill>
                  <a:schemeClr val="bg1"/>
                </a:solidFill>
                <a:latin typeface="+mj-lt"/>
              </a:rPr>
              <a:t>Connie Hendricks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	UTPS – Admin. Assistant                                      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24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600200"/>
            <a:ext cx="7099165" cy="212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Questions?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04799" y="1150818"/>
            <a:ext cx="9982200" cy="3344982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altLang="en-US" sz="7600" b="1" dirty="0">
                <a:solidFill>
                  <a:schemeClr val="bg1"/>
                </a:solidFill>
                <a:cs typeface="Arial" charset="0"/>
              </a:rPr>
              <a:t>Welcome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altLang="en-US" sz="7600" b="1" dirty="0">
              <a:solidFill>
                <a:schemeClr val="bg1"/>
              </a:solidFill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altLang="en-US" sz="7600" b="1" dirty="0">
                <a:solidFill>
                  <a:schemeClr val="bg1"/>
                </a:solidFill>
                <a:cs typeface="Arial" charset="0"/>
              </a:rPr>
              <a:t>Utah </a:t>
            </a:r>
            <a:r>
              <a:rPr lang="en-US" altLang="en-US" sz="6400" b="1" dirty="0">
                <a:solidFill>
                  <a:schemeClr val="bg1"/>
                </a:solidFill>
                <a:cs typeface="Arial" charset="0"/>
              </a:rPr>
              <a:t>Pipeline Safety (UTPS)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altLang="en-US" sz="8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altLang="en-US" sz="7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2022 Seminar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altLang="en-US" sz="5900" b="1" dirty="0">
                <a:solidFill>
                  <a:schemeClr val="bg1"/>
                </a:solidFill>
              </a:rPr>
              <a:t>9/13/2022</a:t>
            </a:r>
            <a:endParaRPr lang="en-US" altLang="en-US" sz="59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B87CDD-19F2-4CED-A167-655D6F52756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2381251" y="4567517"/>
            <a:ext cx="4610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endParaRPr lang="en-US" altLang="en-US" b="1" dirty="0">
              <a:solidFill>
                <a:srgbClr val="FFC000"/>
              </a:solidFill>
            </a:endParaRP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-944880" y="4861154"/>
            <a:ext cx="970788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Al Zadeh – Program Manager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3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5A12E-C773-C0A4-0570-1C9872AC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7981950" cy="618807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- Emergency Evacuation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- Agenda – lunch/brakes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- Bathrooms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- Informal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- Certificate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- Evaluation</a:t>
            </a:r>
          </a:p>
        </p:txBody>
      </p:sp>
    </p:spTree>
    <p:extLst>
      <p:ext uri="{BB962C8B-B14F-4D97-AF65-F5344CB8AC3E}">
        <p14:creationId xmlns:p14="http://schemas.microsoft.com/office/powerpoint/2010/main" val="346579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75315" cy="6705600"/>
          </a:xfrm>
        </p:spPr>
        <p:txBody>
          <a:bodyPr/>
          <a:lstStyle/>
          <a:p>
            <a:r>
              <a:rPr lang="en-US" sz="3200" b="1" dirty="0">
                <a:solidFill>
                  <a:schemeClr val="accent3"/>
                </a:solidFill>
              </a:rPr>
              <a:t/>
            </a:r>
            <a:br>
              <a:rPr lang="en-US" sz="3200" b="1" dirty="0">
                <a:solidFill>
                  <a:schemeClr val="accent3"/>
                </a:solidFill>
              </a:rPr>
            </a:br>
            <a:r>
              <a:rPr lang="en-US" sz="3200" b="1" dirty="0">
                <a:solidFill>
                  <a:schemeClr val="accent3"/>
                </a:solidFill>
              </a:rPr>
              <a:t>Regulatory Framework</a:t>
            </a:r>
            <a:br>
              <a:rPr lang="en-US" sz="3200" b="1" dirty="0">
                <a:solidFill>
                  <a:schemeClr val="accent3"/>
                </a:solidFill>
              </a:rPr>
            </a:br>
            <a:r>
              <a:rPr lang="en-US" sz="2000" b="1" dirty="0">
                <a:solidFill>
                  <a:schemeClr val="accent3"/>
                </a:solidFill>
              </a:rPr>
              <a:t/>
            </a:r>
            <a:br>
              <a:rPr lang="en-US" sz="2000" b="1" dirty="0">
                <a:solidFill>
                  <a:schemeClr val="accent3"/>
                </a:solidFill>
              </a:rPr>
            </a:br>
            <a:r>
              <a:rPr lang="en-US" sz="2000" b="1" dirty="0">
                <a:solidFill>
                  <a:schemeClr val="accent3"/>
                </a:solidFill>
              </a:rPr>
              <a:t/>
            </a:r>
            <a:br>
              <a:rPr lang="en-US" sz="2000" b="1" dirty="0">
                <a:solidFill>
                  <a:schemeClr val="accent3"/>
                </a:solidFill>
              </a:rPr>
            </a:br>
            <a:r>
              <a:rPr lang="en-US" sz="2400" b="1" dirty="0">
                <a:solidFill>
                  <a:schemeClr val="accent3"/>
                </a:solidFill>
              </a:rPr>
              <a:t>1968 – Natural Gas Pipeline Safety Act </a:t>
            </a:r>
            <a:br>
              <a:rPr lang="en-US" sz="2400" b="1" dirty="0">
                <a:solidFill>
                  <a:schemeClr val="accent3"/>
                </a:solidFill>
              </a:rPr>
            </a:br>
            <a:r>
              <a:rPr lang="en-US" sz="2400" b="1" dirty="0">
                <a:solidFill>
                  <a:schemeClr val="accent3"/>
                </a:solidFill>
              </a:rPr>
              <a:t>    1979 – Hazardous Liquid Pipeline Safety Act  </a:t>
            </a:r>
            <a:r>
              <a:rPr lang="en-US" sz="2000" dirty="0">
                <a:solidFill>
                  <a:schemeClr val="accent3"/>
                </a:solidFill>
              </a:rPr>
              <a:t/>
            </a:r>
            <a:br>
              <a:rPr lang="en-US" sz="2000" dirty="0">
                <a:solidFill>
                  <a:schemeClr val="accent3"/>
                </a:solidFill>
              </a:rPr>
            </a:br>
            <a:r>
              <a:rPr lang="en-US" sz="2000" dirty="0">
                <a:solidFill>
                  <a:schemeClr val="accent3"/>
                </a:solidFill>
              </a:rPr>
              <a:t/>
            </a:r>
            <a:br>
              <a:rPr lang="en-US" sz="2000" dirty="0">
                <a:solidFill>
                  <a:schemeClr val="accent3"/>
                </a:solidFill>
              </a:rPr>
            </a:br>
            <a:r>
              <a:rPr lang="en-US" sz="2400" b="1" dirty="0">
                <a:solidFill>
                  <a:schemeClr val="accent3"/>
                </a:solidFill>
              </a:rPr>
              <a:t>1994 - </a:t>
            </a:r>
            <a:r>
              <a:rPr lang="en-US" sz="2000" b="1" dirty="0">
                <a:solidFill>
                  <a:schemeClr val="accent3"/>
                </a:solidFill>
              </a:rPr>
              <a:t>Pipelines and Hazardous Materials Safety Administration</a:t>
            </a:r>
            <a:r>
              <a:rPr lang="en-US" sz="2400" b="1" dirty="0">
                <a:solidFill>
                  <a:schemeClr val="accent3"/>
                </a:solidFill>
              </a:rPr>
              <a:t/>
            </a:r>
            <a:br>
              <a:rPr lang="en-US" sz="2400" b="1" dirty="0">
                <a:solidFill>
                  <a:schemeClr val="accent3"/>
                </a:solidFill>
              </a:rPr>
            </a:br>
            <a:r>
              <a:rPr lang="en-US" sz="2400" b="1" dirty="0">
                <a:solidFill>
                  <a:schemeClr val="accent3"/>
                </a:solidFill>
              </a:rPr>
              <a:t>(PHMSA)</a:t>
            </a:r>
            <a:br>
              <a:rPr lang="en-US" sz="2400" b="1" dirty="0">
                <a:solidFill>
                  <a:schemeClr val="accent3"/>
                </a:solidFill>
              </a:rPr>
            </a:br>
            <a:r>
              <a:rPr lang="en-US" sz="2400" b="1" dirty="0">
                <a:solidFill>
                  <a:schemeClr val="accent3"/>
                </a:solidFill>
              </a:rPr>
              <a:t/>
            </a:r>
            <a:br>
              <a:rPr lang="en-US" sz="2400" b="1" dirty="0">
                <a:solidFill>
                  <a:schemeClr val="accent3"/>
                </a:solidFill>
              </a:rPr>
            </a:br>
            <a:r>
              <a:rPr lang="en-US" sz="2400" b="1" dirty="0">
                <a:solidFill>
                  <a:schemeClr val="accent3"/>
                </a:solidFill>
              </a:rPr>
              <a:t>PHMSA has authority from congress to regulate pipelines</a:t>
            </a:r>
            <a:r>
              <a:rPr lang="en-US" sz="2000" dirty="0">
                <a:solidFill>
                  <a:schemeClr val="accent3"/>
                </a:solidFill>
              </a:rPr>
              <a:t/>
            </a:r>
            <a:br>
              <a:rPr lang="en-US" sz="2000" dirty="0">
                <a:solidFill>
                  <a:schemeClr val="accent3"/>
                </a:solidFill>
              </a:rPr>
            </a:br>
            <a:r>
              <a:rPr lang="en-US" sz="2400" b="1" dirty="0">
                <a:solidFill>
                  <a:schemeClr val="accent3"/>
                </a:solidFill>
              </a:rPr>
              <a:t>Reauthorized Every four years</a:t>
            </a:r>
            <a:br>
              <a:rPr lang="en-US" sz="2400" b="1" dirty="0">
                <a:solidFill>
                  <a:schemeClr val="accent3"/>
                </a:solidFill>
              </a:rPr>
            </a:br>
            <a:r>
              <a:rPr lang="en-US" sz="2400" b="1" dirty="0">
                <a:solidFill>
                  <a:schemeClr val="accent3"/>
                </a:solidFill>
              </a:rPr>
              <a:t/>
            </a:r>
            <a:br>
              <a:rPr lang="en-US" sz="2400" b="1" dirty="0">
                <a:solidFill>
                  <a:schemeClr val="accent3"/>
                </a:solidFill>
              </a:rPr>
            </a:br>
            <a:endParaRPr lang="en-US" sz="2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8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5CC0E1-07F5-88AD-09DE-3698E23B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65125"/>
            <a:ext cx="8362950" cy="6492875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accent3"/>
                </a:solidFill>
              </a:rPr>
              <a:t>		Reauthorization Process</a:t>
            </a:r>
            <a:r>
              <a:rPr lang="en-US" sz="4400" b="1" dirty="0">
                <a:solidFill>
                  <a:schemeClr val="accent3"/>
                </a:solidFill>
              </a:rPr>
              <a:t/>
            </a:r>
            <a:br>
              <a:rPr lang="en-US" sz="4400" b="1" dirty="0">
                <a:solidFill>
                  <a:schemeClr val="accent3"/>
                </a:solidFill>
              </a:rPr>
            </a:br>
            <a:r>
              <a:rPr lang="en-US" sz="4400" b="1" dirty="0">
                <a:solidFill>
                  <a:schemeClr val="accent3"/>
                </a:solidFill>
              </a:rPr>
              <a:t/>
            </a:r>
            <a:br>
              <a:rPr lang="en-US" sz="4400" b="1" dirty="0">
                <a:solidFill>
                  <a:schemeClr val="accent3"/>
                </a:solidFill>
              </a:rPr>
            </a:br>
            <a:r>
              <a:rPr lang="en-US" sz="2400" b="1" dirty="0">
                <a:solidFill>
                  <a:schemeClr val="accent3"/>
                </a:solidFill>
              </a:rPr>
              <a:t>Three committees in Congress with pipeline safety responsibility:</a:t>
            </a:r>
            <a:br>
              <a:rPr lang="en-US" sz="2400" b="1" dirty="0">
                <a:solidFill>
                  <a:schemeClr val="accent3"/>
                </a:solidFill>
              </a:rPr>
            </a:br>
            <a:r>
              <a:rPr lang="en-US" sz="2400" b="1" dirty="0">
                <a:solidFill>
                  <a:schemeClr val="accent3"/>
                </a:solidFill>
              </a:rPr>
              <a:t/>
            </a:r>
            <a:br>
              <a:rPr lang="en-US" sz="2400" b="1" dirty="0">
                <a:solidFill>
                  <a:schemeClr val="accent3"/>
                </a:solidFill>
              </a:rPr>
            </a:br>
            <a:r>
              <a:rPr lang="en-US" sz="2400" b="1" dirty="0">
                <a:solidFill>
                  <a:schemeClr val="accent3"/>
                </a:solidFill>
              </a:rPr>
              <a:t>Senate:	Commerce, Science &amp; Transportation – 		subcommittee for Transportation &amp; Safety</a:t>
            </a:r>
            <a:br>
              <a:rPr lang="en-US" sz="2400" b="1" dirty="0">
                <a:solidFill>
                  <a:schemeClr val="accent3"/>
                </a:solidFill>
              </a:rPr>
            </a:br>
            <a:r>
              <a:rPr lang="en-US" sz="2400" b="1" dirty="0">
                <a:solidFill>
                  <a:schemeClr val="accent3"/>
                </a:solidFill>
              </a:rPr>
              <a:t/>
            </a:r>
            <a:br>
              <a:rPr lang="en-US" sz="2400" b="1" dirty="0">
                <a:solidFill>
                  <a:schemeClr val="accent3"/>
                </a:solidFill>
              </a:rPr>
            </a:br>
            <a:r>
              <a:rPr lang="en-US" sz="2400" b="1" dirty="0">
                <a:solidFill>
                  <a:schemeClr val="accent3"/>
                </a:solidFill>
              </a:rPr>
              <a:t>House: 	Transportation &amp; Infrastructure;</a:t>
            </a:r>
            <a:br>
              <a:rPr lang="en-US" sz="2400" b="1" dirty="0">
                <a:solidFill>
                  <a:schemeClr val="accent3"/>
                </a:solidFill>
              </a:rPr>
            </a:br>
            <a:r>
              <a:rPr lang="en-US" sz="2400" b="1" dirty="0">
                <a:solidFill>
                  <a:schemeClr val="accent3"/>
                </a:solidFill>
              </a:rPr>
              <a:t>		Energy &amp; Commerce</a:t>
            </a:r>
            <a:br>
              <a:rPr lang="en-US" sz="2400" b="1" dirty="0">
                <a:solidFill>
                  <a:schemeClr val="accent3"/>
                </a:solidFill>
              </a:rPr>
            </a:br>
            <a:r>
              <a:rPr lang="en-US" sz="2400" b="1" dirty="0">
                <a:solidFill>
                  <a:schemeClr val="accent3"/>
                </a:solidFill>
              </a:rPr>
              <a:t/>
            </a:r>
            <a:br>
              <a:rPr lang="en-US" sz="2400" b="1" dirty="0">
                <a:solidFill>
                  <a:schemeClr val="accent3"/>
                </a:solidFill>
              </a:rPr>
            </a:br>
            <a:r>
              <a:rPr lang="en-US" sz="2400" b="1" dirty="0">
                <a:solidFill>
                  <a:schemeClr val="accent3"/>
                </a:solidFill>
              </a:rPr>
              <a:t>The Protecting our Infrastructure of Pipelines and Enhancing Safety of 2020</a:t>
            </a:r>
            <a:br>
              <a:rPr lang="en-US" sz="2400" b="1" dirty="0">
                <a:solidFill>
                  <a:schemeClr val="accent3"/>
                </a:solidFill>
              </a:rPr>
            </a:br>
            <a:r>
              <a:rPr lang="en-US" sz="2400" b="1" dirty="0">
                <a:solidFill>
                  <a:schemeClr val="accent3"/>
                </a:solidFill>
              </a:rPr>
              <a:t/>
            </a:r>
            <a:br>
              <a:rPr lang="en-US" sz="2400" b="1" dirty="0">
                <a:solidFill>
                  <a:schemeClr val="accent3"/>
                </a:solidFill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781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D9963-7174-2065-484C-7A156DA8A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7620000" cy="4587875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Mandates: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 - </a:t>
            </a:r>
            <a:r>
              <a:rPr lang="en-US" sz="2400" dirty="0">
                <a:solidFill>
                  <a:schemeClr val="bg1"/>
                </a:solidFill>
              </a:rPr>
              <a:t>Modify existing regulation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 - Producing new regulation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 - Collect data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 - Conduct a study and report back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2011 Reauthorization – 42/43 mandates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2016 Proposed Gas Mega Rule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0067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D810A4-B225-43DE-80AB-8407AA300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6700"/>
            <a:ext cx="8610600" cy="6324600"/>
          </a:xfrm>
        </p:spPr>
        <p:txBody>
          <a:bodyPr/>
          <a:lstStyle/>
          <a:p>
            <a:pPr algn="l">
              <a:spcBef>
                <a:spcPts val="0"/>
              </a:spcBef>
              <a:buClr>
                <a:srgbClr val="E36C09"/>
              </a:buClr>
              <a:defRPr/>
            </a:pPr>
            <a:r>
              <a:rPr lang="en-US" sz="3600" dirty="0">
                <a:solidFill>
                  <a:schemeClr val="bg1"/>
                </a:solidFill>
              </a:rPr>
              <a:t>Topics of Today’s Seminar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RIN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1 –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Safety of Gas Transmission Pipelines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/>
            </a:r>
            <a:b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	</a:t>
            </a:r>
            <a:r>
              <a:rPr lang="en-US" sz="1400" b="1" dirty="0">
                <a:solidFill>
                  <a:schemeClr val="bg1"/>
                </a:solidFill>
              </a:rPr>
              <a:t>Published:  October 1, 2019,       Effective Date:  July 1, 2020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/>
            </a:r>
            <a:b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/>
            </a:r>
            <a:b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RIN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3 –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Gas Gathering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/>
            </a:r>
            <a:b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	</a:t>
            </a:r>
            <a:r>
              <a:rPr lang="en-US" sz="1400" b="1" dirty="0">
                <a:solidFill>
                  <a:schemeClr val="bg1"/>
                </a:solidFill>
              </a:rPr>
              <a:t>Published: Nov. 15, 2021,     Effective Date: May 16, 2022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/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  <a:latin typeface="+mn-lt"/>
              </a:rPr>
              <a:t>RIN 2137-AF06 – Valve Installation and Rupture Detection</a:t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1400" b="1" dirty="0">
                <a:solidFill>
                  <a:schemeClr val="bg1"/>
                </a:solidFill>
              </a:rPr>
              <a:t>P</a:t>
            </a:r>
            <a:r>
              <a:rPr lang="en-US" sz="1400" b="1" dirty="0">
                <a:solidFill>
                  <a:schemeClr val="bg1"/>
                </a:solidFill>
                <a:latin typeface="+mn-lt"/>
              </a:rPr>
              <a:t>ublished: April 8, 2022,   Effective Date: Oct. 5, 2022</a:t>
            </a:r>
            <a:br>
              <a:rPr lang="en-US" sz="1400" b="1" dirty="0">
                <a:solidFill>
                  <a:schemeClr val="bg1"/>
                </a:solidFill>
                <a:latin typeface="+mn-lt"/>
              </a:rPr>
            </a:br>
            <a:r>
              <a:rPr lang="en-US" sz="14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1400" b="1" dirty="0">
                <a:solidFill>
                  <a:schemeClr val="bg1"/>
                </a:solidFill>
                <a:latin typeface="+mn-lt"/>
              </a:rPr>
            </a:br>
            <a:r>
              <a:rPr lang="en-US" sz="1400" b="1" dirty="0">
                <a:solidFill>
                  <a:schemeClr val="bg1"/>
                </a:solidFill>
              </a:rPr>
              <a:t/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  <a:latin typeface="+mn-lt"/>
              </a:rPr>
              <a:t>RIN 2 – Repair Criteria, IM Improvements, Cathodic Protection, 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		Management of Changes, and Other Related Amendments</a:t>
            </a:r>
            <a:r>
              <a:rPr lang="en-US" sz="1800" b="1" dirty="0">
                <a:solidFill>
                  <a:schemeClr val="bg1"/>
                </a:solidFill>
              </a:rPr>
              <a:t/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	</a:t>
            </a:r>
            <a:r>
              <a:rPr lang="en-US" sz="1200" b="1" dirty="0">
                <a:solidFill>
                  <a:schemeClr val="bg1"/>
                </a:solidFill>
              </a:rPr>
              <a:t>Published:  August 4, 2022,       Effective Date:  July 1, 2023 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+mn-lt"/>
              </a:rPr>
            </a:br>
            <a:r>
              <a:rPr lang="en-US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+mn-lt"/>
              </a:rPr>
            </a:br>
            <a:r>
              <a:rPr lang="en-US" sz="6000" b="1" dirty="0">
                <a:solidFill>
                  <a:schemeClr val="bg1"/>
                </a:solidFill>
              </a:rPr>
              <a:t>  	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976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99156"/>
            <a:ext cx="8001000" cy="4648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57200"/>
            <a:ext cx="8153400" cy="1906044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PHMSA has Exclusive authority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 regulating pipelines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368984"/>
            <a:ext cx="8991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cs typeface="Arial" pitchFamily="34" charset="0"/>
              </a:rPr>
              <a:t>States are allowed to regulate pipelines under a certificate from PHMSA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cs typeface="Arial" pitchFamily="34" charset="0"/>
              </a:rPr>
              <a:t>For gas and/or hazardous liquids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cs typeface="Arial" pitchFamily="34" charset="0"/>
              </a:rPr>
              <a:t>Utah certificate is for gas only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cs typeface="Arial" pitchFamily="34" charset="0"/>
              </a:rPr>
              <a:t>Grant money made available</a:t>
            </a:r>
          </a:p>
          <a:p>
            <a:pPr lvl="1"/>
            <a:endParaRPr lang="en-US" sz="2800" dirty="0">
              <a:solidFill>
                <a:schemeClr val="bg1"/>
              </a:solidFill>
              <a:cs typeface="Arial" pitchFamily="34" charset="0"/>
            </a:endParaRPr>
          </a:p>
          <a:p>
            <a:pPr lvl="2"/>
            <a:endParaRPr 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7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168" y="228600"/>
            <a:ext cx="7923667" cy="1768475"/>
          </a:xfrm>
        </p:spPr>
        <p:txBody>
          <a:bodyPr/>
          <a:lstStyle/>
          <a:p>
            <a:r>
              <a:rPr lang="en-US" sz="3200" b="1" dirty="0">
                <a:solidFill>
                  <a:schemeClr val="accent3"/>
                </a:solidFill>
              </a:rPr>
              <a:t>Utah Code Title 54 </a:t>
            </a:r>
            <a:br>
              <a:rPr lang="en-US" sz="3200" b="1" dirty="0">
                <a:solidFill>
                  <a:schemeClr val="accent3"/>
                </a:solidFill>
              </a:rPr>
            </a:br>
            <a:r>
              <a:rPr lang="en-US" sz="3200" dirty="0">
                <a:solidFill>
                  <a:schemeClr val="accent3"/>
                </a:solidFill>
              </a:rPr>
              <a:t> </a:t>
            </a:r>
            <a:r>
              <a:rPr lang="en-US" sz="2800" dirty="0">
                <a:solidFill>
                  <a:schemeClr val="accent3"/>
                </a:solidFill>
              </a:rPr>
              <a:t>Public Utilities Statutes and Public Service Commission Rules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582" y="1687725"/>
            <a:ext cx="8500837" cy="1936240"/>
          </a:xfrm>
        </p:spPr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Chapter 8a – “Damage to Underground Utility Facilities”</a:t>
            </a:r>
          </a:p>
          <a:p>
            <a:r>
              <a:rPr lang="en-US">
                <a:solidFill>
                  <a:schemeClr val="accent3"/>
                </a:solidFill>
              </a:rPr>
              <a:t>Chapter </a:t>
            </a:r>
            <a:r>
              <a:rPr lang="en-US" dirty="0">
                <a:solidFill>
                  <a:schemeClr val="accent3"/>
                </a:solidFill>
              </a:rPr>
              <a:t>13 – “Natural Gas Pipeline Safety”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" y="3068303"/>
            <a:ext cx="8242300" cy="325629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3"/>
                </a:solidFill>
              </a:rPr>
              <a:t>R746-409 Pipeline Safety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Part 190 - with the exclusion of Part 190.223 (Penalty amounts)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Part 191 – Annual, Incident and Safety Related Reports;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Part 192 – Minimum Pipeline Safety Standards;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Part 193 – Liquified Natural Gas Safety Standards; 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Part 198 - State Grants; and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Part 199., Drug Testing.</a:t>
            </a:r>
          </a:p>
          <a:p>
            <a:endParaRPr lang="en-US" sz="2000" dirty="0">
              <a:solidFill>
                <a:schemeClr val="accent3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18278177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_3">
  <a:themeElements>
    <a:clrScheme name="自定义设计方案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95367 [Compatibility Mode]" id="{79A8FC34-D89A-4225-A88F-022CF098AC37}" vid="{F62EF00E-4C2D-4989-82C9-16AEC5391CC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landscape-ppt-template-017</Template>
  <TotalTime>10306</TotalTime>
  <Words>171</Words>
  <Application>Microsoft Office PowerPoint</Application>
  <PresentationFormat>On-screen Show (4:3)</PresentationFormat>
  <Paragraphs>53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Microsoft YaHei</vt:lpstr>
      <vt:lpstr>宋体</vt:lpstr>
      <vt:lpstr>宋体</vt:lpstr>
      <vt:lpstr>Arial</vt:lpstr>
      <vt:lpstr>Book Antiqua</vt:lpstr>
      <vt:lpstr>Calibri</vt:lpstr>
      <vt:lpstr>Cambria</vt:lpstr>
      <vt:lpstr>Lucida Sans</vt:lpstr>
      <vt:lpstr>黑体</vt:lpstr>
      <vt:lpstr>Times New Roman</vt:lpstr>
      <vt:lpstr>Wingdings</vt:lpstr>
      <vt:lpstr>Wingdings 2</vt:lpstr>
      <vt:lpstr>自定义设计方案</vt:lpstr>
      <vt:lpstr>自定义设计方案_3</vt:lpstr>
      <vt:lpstr>默认设计模板</vt:lpstr>
      <vt:lpstr>Modèle par défaut</vt:lpstr>
      <vt:lpstr>PowerPoint Presentation</vt:lpstr>
      <vt:lpstr>PowerPoint Presentation</vt:lpstr>
      <vt:lpstr> - Emergency Evacuation   - Agenda – lunch/brakes    - Bathrooms  - Informal  - Certificate  - Evaluation</vt:lpstr>
      <vt:lpstr> Regulatory Framework   1968 – Natural Gas Pipeline Safety Act      1979 – Hazardous Liquid Pipeline Safety Act    1994 - Pipelines and Hazardous Materials Safety Administration (PHMSA)  PHMSA has authority from congress to regulate pipelines Reauthorized Every four years  </vt:lpstr>
      <vt:lpstr>  Reauthorization Process  Three committees in Congress with pipeline safety responsibility:  Senate: Commerce, Science &amp; Transportation –   subcommittee for Transportation &amp; Safety  House:  Transportation &amp; Infrastructure;   Energy &amp; Commerce  The Protecting our Infrastructure of Pipelines and Enhancing Safety of 2020  </vt:lpstr>
      <vt:lpstr>Mandates:   - Modify existing regulation  - Producing new regulation  - Collect data  - Conduct a study and report back   2011 Reauthorization – 42/43 mandates 2016 Proposed Gas Mega Rule      </vt:lpstr>
      <vt:lpstr>Topics of Today’s Seminar  RIN 1 – Safety of Gas Transmission Pipelines  Published:  October 1, 2019,       Effective Date:  July 1, 2020   RIN 3 – Gas Gathering  Published: Nov. 15, 2021,     Effective Date: May 16, 2022  RIN 2137-AF06 – Valve Installation and Rupture Detection  Published: April 8, 2022,   Effective Date: Oct. 5, 2022   RIN 2 – Repair Criteria, IM Improvements, Cathodic Protection,   Management of Changes, and Other Related Amendments  Published:  August 4, 2022,       Effective Date:  July 1, 2023      </vt:lpstr>
      <vt:lpstr> </vt:lpstr>
      <vt:lpstr>Utah Code Title 54   Public Utilities Statutes and Public Service Commission Rules</vt:lpstr>
      <vt:lpstr>Regulated  Intrastate Pipelines</vt:lpstr>
      <vt:lpstr>PowerPoint Presentation</vt:lpstr>
      <vt:lpstr>2021 Utah Damage Categories </vt:lpstr>
      <vt:lpstr>Presenters  Tom Finch          PHMSA Western Region - CL Lane Miller              PHMSA T&amp;Q - Director Tyler Dean  PHMSA T&amp;Q – RIN 1,2, &amp;3 Will Radford  DEU - LNG Jimmy Betham UTPS – Inspector Assist (IA) Logan Voellinger UTPS – Why Section 114, why now?  Connie Hendricks  UTPS – Admin. Assistant                                        </vt:lpstr>
      <vt:lpstr>PowerPoint Presentation</vt:lpstr>
    </vt:vector>
  </TitlesOfParts>
  <Company>State of South Dakota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Dakota Gas Pipeline Safety Program</dc:title>
  <dc:creator>pupr14210</dc:creator>
  <cp:lastModifiedBy>Connie Hendricks</cp:lastModifiedBy>
  <cp:revision>587</cp:revision>
  <cp:lastPrinted>2019-04-18T19:21:04Z</cp:lastPrinted>
  <dcterms:created xsi:type="dcterms:W3CDTF">2008-07-24T13:44:41Z</dcterms:created>
  <dcterms:modified xsi:type="dcterms:W3CDTF">2022-10-03T18:42:43Z</dcterms:modified>
</cp:coreProperties>
</file>